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56" r:id="rId2"/>
    <p:sldId id="257" r:id="rId3"/>
    <p:sldId id="281" r:id="rId4"/>
    <p:sldId id="291" r:id="rId5"/>
    <p:sldId id="289" r:id="rId6"/>
    <p:sldId id="290" r:id="rId7"/>
    <p:sldId id="293" r:id="rId8"/>
    <p:sldId id="282" r:id="rId9"/>
    <p:sldId id="286" r:id="rId10"/>
    <p:sldId id="294" r:id="rId11"/>
    <p:sldId id="283" r:id="rId12"/>
    <p:sldId id="295" r:id="rId13"/>
    <p:sldId id="296" r:id="rId14"/>
    <p:sldId id="297" r:id="rId15"/>
    <p:sldId id="298" r:id="rId16"/>
    <p:sldId id="284" r:id="rId17"/>
    <p:sldId id="301" r:id="rId18"/>
    <p:sldId id="299" r:id="rId19"/>
    <p:sldId id="285" r:id="rId20"/>
    <p:sldId id="302" r:id="rId21"/>
    <p:sldId id="300" r:id="rId22"/>
    <p:sldId id="262"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E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86" autoAdjust="0"/>
    <p:restoredTop sz="94660"/>
  </p:normalViewPr>
  <p:slideViewPr>
    <p:cSldViewPr snapToGrid="0" showGuides="1">
      <p:cViewPr varScale="1">
        <p:scale>
          <a:sx n="115" d="100"/>
          <a:sy n="115" d="100"/>
        </p:scale>
        <p:origin x="47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58E23F9-1E3C-4D8C-90D4-29B4D5FABE29}" type="datetimeFigureOut">
              <a:rPr lang="zh-CN" altLang="en-US" smtClean="0"/>
              <a:t>2022/1/22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7F1E1D-117C-49D4-BDF4-F27D8FC5E78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58E23F9-1E3C-4D8C-90D4-29B4D5FABE29}" type="datetimeFigureOut">
              <a:rPr lang="zh-CN" altLang="en-US" smtClean="0"/>
              <a:t>2022/1/22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7F1E1D-117C-49D4-BDF4-F27D8FC5E78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58E23F9-1E3C-4D8C-90D4-29B4D5FABE29}" type="datetimeFigureOut">
              <a:rPr lang="zh-CN" altLang="en-US" smtClean="0"/>
              <a:t>2022/1/22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7F1E1D-117C-49D4-BDF4-F27D8FC5E783}"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58E23F9-1E3C-4D8C-90D4-29B4D5FABE29}" type="datetimeFigureOut">
              <a:rPr lang="zh-CN" altLang="en-US" smtClean="0"/>
              <a:t>2022/1/22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7F1E1D-117C-49D4-BDF4-F27D8FC5E78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58E23F9-1E3C-4D8C-90D4-29B4D5FABE29}" type="datetimeFigureOut">
              <a:rPr lang="zh-CN" altLang="en-US" smtClean="0"/>
              <a:t>2022/1/22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7F1E1D-117C-49D4-BDF4-F27D8FC5E783}"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58E23F9-1E3C-4D8C-90D4-29B4D5FABE29}" type="datetimeFigureOut">
              <a:rPr lang="zh-CN" altLang="en-US" smtClean="0"/>
              <a:t>2022/1/22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7F1E1D-117C-49D4-BDF4-F27D8FC5E78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58E23F9-1E3C-4D8C-90D4-29B4D5FABE29}" type="datetimeFigureOut">
              <a:rPr lang="zh-CN" altLang="en-US" smtClean="0"/>
              <a:t>2022/1/22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57F1E1D-117C-49D4-BDF4-F27D8FC5E78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58E23F9-1E3C-4D8C-90D4-29B4D5FABE29}" type="datetimeFigureOut">
              <a:rPr lang="zh-CN" altLang="en-US" smtClean="0"/>
              <a:t>2022/1/22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57F1E1D-117C-49D4-BDF4-F27D8FC5E78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58E23F9-1E3C-4D8C-90D4-29B4D5FABE29}" type="datetimeFigureOut">
              <a:rPr lang="zh-CN" altLang="en-US" smtClean="0"/>
              <a:t>2022/1/22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57F1E1D-117C-49D4-BDF4-F27D8FC5E78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58E23F9-1E3C-4D8C-90D4-29B4D5FABE29}" type="datetimeFigureOut">
              <a:rPr lang="zh-CN" altLang="en-US" smtClean="0"/>
              <a:t>2022/1/22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7F1E1D-117C-49D4-BDF4-F27D8FC5E783}"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58E23F9-1E3C-4D8C-90D4-29B4D5FABE29}" type="datetimeFigureOut">
              <a:rPr lang="zh-CN" altLang="en-US" smtClean="0"/>
              <a:t>2022/1/22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7F1E1D-117C-49D4-BDF4-F27D8FC5E78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8E23F9-1E3C-4D8C-90D4-29B4D5FABE29}" type="datetimeFigureOut">
              <a:rPr lang="zh-CN" altLang="en-US" smtClean="0"/>
              <a:t>2022/1/22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7F1E1D-117C-49D4-BDF4-F27D8FC5E783}" type="slidenum">
              <a:rPr lang="zh-CN" altLang="en-US" smtClean="0"/>
              <a:t>‹#›</a:t>
            </a:fld>
            <a:endParaRPr lang="zh-CN" altLang="en-US"/>
          </a:p>
        </p:txBody>
      </p:sp>
      <p:pic>
        <p:nvPicPr>
          <p:cNvPr id="7" name="Picture 5"/>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slideLayout" Target="../slideLayouts/slideLayout2.xml"/><Relationship Id="rId4" Type="http://schemas.openxmlformats.org/officeDocument/2006/relationships/tags" Target="../tags/tag37.xml"/></Relationships>
</file>

<file path=ppt/slides/_rels/slide17.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slideLayout" Target="../slideLayouts/slideLayout2.xml"/><Relationship Id="rId4" Type="http://schemas.openxmlformats.org/officeDocument/2006/relationships/tags" Target="../tags/tag4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16.pn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18.png"/><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20.jpe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19.png"/><Relationship Id="rId5" Type="http://schemas.openxmlformats.org/officeDocument/2006/relationships/slideLayout" Target="../slideLayouts/slideLayout2.xml"/><Relationship Id="rId4" Type="http://schemas.openxmlformats.org/officeDocument/2006/relationships/tags" Target="../tags/tag5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hyperlink" Target="https://www.vgchartz.com/" TargetMode="External"/><Relationship Id="rId3" Type="http://schemas.openxmlformats.org/officeDocument/2006/relationships/tags" Target="../tags/tag6.xml"/><Relationship Id="rId7"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9" Type="http://schemas.openxmlformats.org/officeDocument/2006/relationships/hyperlink" Target="https://www.metacritic.com/game" TargetMode="External"/></Relationships>
</file>

<file path=ppt/slides/_rels/slide6.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l="2584" t="20962" r="3575" b="22906"/>
          <a:stretch>
            <a:fillRect/>
          </a:stretch>
        </p:blipFill>
        <p:spPr>
          <a:xfrm>
            <a:off x="0" y="0"/>
            <a:ext cx="12192000" cy="6858000"/>
          </a:xfrm>
          <a:prstGeom prst="rect">
            <a:avLst/>
          </a:prstGeom>
        </p:spPr>
      </p:pic>
      <p:sp>
        <p:nvSpPr>
          <p:cNvPr id="5" name="文本框 4"/>
          <p:cNvSpPr txBox="1"/>
          <p:nvPr/>
        </p:nvSpPr>
        <p:spPr>
          <a:xfrm>
            <a:off x="2655732" y="2327853"/>
            <a:ext cx="6880535" cy="2862322"/>
          </a:xfrm>
          <a:prstGeom prst="rect">
            <a:avLst/>
          </a:prstGeom>
          <a:noFill/>
        </p:spPr>
        <p:txBody>
          <a:bodyPr wrap="square" rtlCol="0">
            <a:spAutoFit/>
          </a:bodyPr>
          <a:lstStyle/>
          <a:p>
            <a:pPr algn="ctr"/>
            <a:r>
              <a:rPr lang="en-US" altLang="zh-CN" sz="5400" b="1" dirty="0">
                <a:solidFill>
                  <a:schemeClr val="bg1"/>
                </a:solidFill>
                <a:effectLst>
                  <a:glow rad="63500">
                    <a:srgbClr val="0A0E1C">
                      <a:alpha val="40000"/>
                    </a:srgb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Predicting the new successful game</a:t>
            </a:r>
            <a:endParaRPr lang="he-IL" altLang="zh-CN" sz="5400" b="1" dirty="0">
              <a:solidFill>
                <a:schemeClr val="bg1"/>
              </a:solidFill>
              <a:effectLst>
                <a:glow rad="63500">
                  <a:srgbClr val="0A0E1C">
                    <a:alpha val="40000"/>
                  </a:srgb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l"/>
            <a:endParaRPr lang="zh-CN" altLang="en-US" sz="7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文本框 5"/>
          <p:cNvSpPr txBox="1"/>
          <p:nvPr/>
        </p:nvSpPr>
        <p:spPr>
          <a:xfrm>
            <a:off x="4065712" y="4174405"/>
            <a:ext cx="3743077" cy="523220"/>
          </a:xfrm>
          <a:prstGeom prst="rect">
            <a:avLst/>
          </a:prstGeom>
          <a:noFill/>
        </p:spPr>
        <p:txBody>
          <a:bodyPr wrap="none">
            <a:spAutoFit/>
          </a:bodyPr>
          <a:lstStyle/>
          <a:p>
            <a:pPr algn="ctr">
              <a:defRPr/>
            </a:pPr>
            <a:r>
              <a:rPr lang="en-US" altLang="zh-CN" sz="2800" dirty="0">
                <a:solidFill>
                  <a:schemeClr val="accent4"/>
                </a:solidFill>
                <a:effectLst>
                  <a:glow rad="88900">
                    <a:srgbClr val="0A0E1C">
                      <a:alpha val="40000"/>
                    </a:srgbClr>
                  </a:glow>
                </a:effectLst>
                <a:latin typeface="微软雅黑" panose="020B0503020204020204" pitchFamily="34" charset="-122"/>
                <a:ea typeface="微软雅黑" panose="020B0503020204020204" pitchFamily="34" charset="-122"/>
              </a:rPr>
              <a:t>Data-Science project</a:t>
            </a:r>
          </a:p>
        </p:txBody>
      </p:sp>
      <p:cxnSp>
        <p:nvCxnSpPr>
          <p:cNvPr id="7" name="直接连接符 6"/>
          <p:cNvCxnSpPr/>
          <p:nvPr/>
        </p:nvCxnSpPr>
        <p:spPr>
          <a:xfrm>
            <a:off x="2622896" y="6024087"/>
            <a:ext cx="72771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655732" y="2327853"/>
            <a:ext cx="6880535" cy="240044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a:spLocks noChangeArrowheads="1"/>
          </p:cNvSpPr>
          <p:nvPr/>
        </p:nvSpPr>
        <p:spPr bwMode="auto">
          <a:xfrm>
            <a:off x="886691" y="5636408"/>
            <a:ext cx="1319272" cy="707886"/>
          </a:xfrm>
          <a:prstGeom prst="roundRect">
            <a:avLst>
              <a:gd name="adj" fmla="val 0"/>
            </a:avLst>
          </a:prstGeom>
          <a:solidFill>
            <a:schemeClr val="accent4"/>
          </a:solidFill>
          <a:ln>
            <a:noFill/>
          </a:ln>
          <a:effectLst>
            <a:outerShdw blurRad="63500" sx="102000" sy="102000" algn="ctr" rotWithShape="0">
              <a:prstClr val="black">
                <a:alpha val="40000"/>
              </a:prstClr>
            </a:outerShdw>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000" dirty="0">
                <a:solidFill>
                  <a:schemeClr val="bg1"/>
                </a:solidFill>
                <a:latin typeface="Arial Narrow" panose="020B0606020202030204" pitchFamily="34" charset="0"/>
                <a:ea typeface="微软雅黑" panose="020B0503020204020204" pitchFamily="34" charset="-122"/>
              </a:rPr>
              <a:t>Roi Mualem</a:t>
            </a:r>
            <a:br>
              <a:rPr lang="en-US" altLang="zh-CN" sz="2000" dirty="0">
                <a:solidFill>
                  <a:schemeClr val="bg1"/>
                </a:solidFill>
                <a:latin typeface="Arial Narrow" panose="020B0606020202030204" pitchFamily="34" charset="0"/>
                <a:ea typeface="微软雅黑" panose="020B0503020204020204" pitchFamily="34" charset="-122"/>
              </a:rPr>
            </a:br>
            <a:r>
              <a:rPr lang="en-US" altLang="zh-CN" sz="2000" dirty="0">
                <a:solidFill>
                  <a:schemeClr val="bg1"/>
                </a:solidFill>
                <a:latin typeface="Arial Narrow" panose="020B0606020202030204" pitchFamily="34" charset="0"/>
                <a:ea typeface="微软雅黑" panose="020B0503020204020204" pitchFamily="34" charset="-122"/>
              </a:rPr>
              <a:t>Hadar Alfasi</a:t>
            </a:r>
            <a:endParaRPr lang="he-IL" altLang="zh-CN" sz="2000" dirty="0">
              <a:solidFill>
                <a:schemeClr val="bg1"/>
              </a:solidFill>
              <a:latin typeface="Arial Narrow" panose="020B060602020203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a:extLst>
              <a:ext uri="{FF2B5EF4-FFF2-40B4-BE49-F238E27FC236}">
                <a16:creationId xmlns:a16="http://schemas.microsoft.com/office/drawing/2014/main" id="{A397CC15-F0D4-41A1-BCF4-228E479D9F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821" t="10536" r="11821" b="25179"/>
          <a:stretch>
            <a:fillRect/>
          </a:stretch>
        </p:blipFill>
        <p:spPr>
          <a:xfrm>
            <a:off x="-1" y="0"/>
            <a:ext cx="12192001" cy="6858000"/>
          </a:xfrm>
          <a:prstGeom prst="rect">
            <a:avLst/>
          </a:prstGeom>
        </p:spPr>
      </p:pic>
      <p:sp>
        <p:nvSpPr>
          <p:cNvPr id="5" name="MH_Number_1">
            <a:extLst>
              <a:ext uri="{FF2B5EF4-FFF2-40B4-BE49-F238E27FC236}">
                <a16:creationId xmlns:a16="http://schemas.microsoft.com/office/drawing/2014/main" id="{277E20A0-ECBD-45FA-AEDD-FB0CC17E868C}"/>
              </a:ext>
            </a:extLst>
          </p:cNvPr>
          <p:cNvSpPr/>
          <p:nvPr>
            <p:custDataLst>
              <p:tags r:id="rId1"/>
            </p:custDataLst>
          </p:nvPr>
        </p:nvSpPr>
        <p:spPr>
          <a:xfrm>
            <a:off x="2495498" y="1931420"/>
            <a:ext cx="2184856" cy="2183380"/>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5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115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MH_Entry_1">
            <a:extLst>
              <a:ext uri="{FF2B5EF4-FFF2-40B4-BE49-F238E27FC236}">
                <a16:creationId xmlns:a16="http://schemas.microsoft.com/office/drawing/2014/main" id="{666635CA-5A24-4022-BC90-704BC019F76E}"/>
              </a:ext>
            </a:extLst>
          </p:cNvPr>
          <p:cNvSpPr/>
          <p:nvPr>
            <p:custDataLst>
              <p:tags r:id="rId2"/>
            </p:custDataLst>
          </p:nvPr>
        </p:nvSpPr>
        <p:spPr>
          <a:xfrm>
            <a:off x="4680354" y="1931420"/>
            <a:ext cx="4803803" cy="2183380"/>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800" spc="200" dirty="0">
                <a:solidFill>
                  <a:schemeClr val="bg1"/>
                </a:solidFill>
                <a:latin typeface="Berlin Sans FB" panose="020E0602020502020306" pitchFamily="34" charset="0"/>
                <a:ea typeface="微软雅黑" panose="020B0503020204020204" pitchFamily="34" charset="-122"/>
              </a:rPr>
              <a:t>EDA</a:t>
            </a:r>
            <a:endParaRPr lang="zh-CN" altLang="en-US" sz="4800" spc="200" dirty="0">
              <a:solidFill>
                <a:schemeClr val="bg1"/>
              </a:solidFill>
              <a:latin typeface="Berlin Sans FB" panose="020E0602020502020306" pitchFamily="34" charset="0"/>
              <a:ea typeface="微软雅黑" panose="020B0503020204020204" pitchFamily="34" charset="-122"/>
            </a:endParaRPr>
          </a:p>
        </p:txBody>
      </p:sp>
    </p:spTree>
    <p:extLst>
      <p:ext uri="{BB962C8B-B14F-4D97-AF65-F5344CB8AC3E}">
        <p14:creationId xmlns:p14="http://schemas.microsoft.com/office/powerpoint/2010/main" val="85854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Number_1">
            <a:extLst>
              <a:ext uri="{FF2B5EF4-FFF2-40B4-BE49-F238E27FC236}">
                <a16:creationId xmlns:a16="http://schemas.microsoft.com/office/drawing/2014/main" id="{B83A79D3-38EE-4D56-B282-9581BEFE46E5}"/>
              </a:ext>
            </a:extLst>
          </p:cNvPr>
          <p:cNvSpPr/>
          <p:nvPr>
            <p:custDataLst>
              <p:tags r:id="rId1"/>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3</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9" name="MH_Entry_1">
            <a:extLst>
              <a:ext uri="{FF2B5EF4-FFF2-40B4-BE49-F238E27FC236}">
                <a16:creationId xmlns:a16="http://schemas.microsoft.com/office/drawing/2014/main" id="{F0411137-4EB6-495C-8F20-D90906486E49}"/>
              </a:ext>
            </a:extLst>
          </p:cNvPr>
          <p:cNvSpPr/>
          <p:nvPr>
            <p:custDataLst>
              <p:tags r:id="rId2"/>
            </p:custDataLst>
          </p:nvPr>
        </p:nvSpPr>
        <p:spPr>
          <a:xfrm>
            <a:off x="1216833" y="444301"/>
            <a:ext cx="1936270"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EDA</a:t>
            </a:r>
            <a:endParaRPr lang="zh-CN" altLang="en-US" sz="4000" dirty="0">
              <a:solidFill>
                <a:schemeClr val="bg1"/>
              </a:solidFill>
              <a:latin typeface="Berlin Sans FB" panose="020E0602020502020306" pitchFamily="34" charset="0"/>
              <a:ea typeface="黑体" pitchFamily="49" charset="-122"/>
            </a:endParaRPr>
          </a:p>
        </p:txBody>
      </p:sp>
      <p:pic>
        <p:nvPicPr>
          <p:cNvPr id="4" name="תמונה 3">
            <a:extLst>
              <a:ext uri="{FF2B5EF4-FFF2-40B4-BE49-F238E27FC236}">
                <a16:creationId xmlns:a16="http://schemas.microsoft.com/office/drawing/2014/main" id="{384D8639-5E2F-4CDF-B131-C8D981D4619F}"/>
              </a:ext>
            </a:extLst>
          </p:cNvPr>
          <p:cNvPicPr>
            <a:picLocks noChangeAspect="1"/>
          </p:cNvPicPr>
          <p:nvPr/>
        </p:nvPicPr>
        <p:blipFill>
          <a:blip r:embed="rId5"/>
          <a:stretch>
            <a:fillRect/>
          </a:stretch>
        </p:blipFill>
        <p:spPr>
          <a:xfrm>
            <a:off x="5205556" y="913984"/>
            <a:ext cx="5769611" cy="5421283"/>
          </a:xfrm>
          <a:prstGeom prst="rect">
            <a:avLst/>
          </a:prstGeom>
        </p:spPr>
      </p:pic>
      <p:sp>
        <p:nvSpPr>
          <p:cNvPr id="11" name="MH_Entry_1">
            <a:extLst>
              <a:ext uri="{FF2B5EF4-FFF2-40B4-BE49-F238E27FC236}">
                <a16:creationId xmlns:a16="http://schemas.microsoft.com/office/drawing/2014/main" id="{EE09FA7D-68D8-4B4A-83B2-35F8CAB537EC}"/>
              </a:ext>
            </a:extLst>
          </p:cNvPr>
          <p:cNvSpPr/>
          <p:nvPr>
            <p:custDataLst>
              <p:tags r:id="rId3"/>
            </p:custDataLst>
          </p:nvPr>
        </p:nvSpPr>
        <p:spPr>
          <a:xfrm>
            <a:off x="0" y="1363286"/>
            <a:ext cx="3923607"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en-US" altLang="zh-CN" sz="3200" spc="200" dirty="0">
                <a:solidFill>
                  <a:schemeClr val="bg1"/>
                </a:solidFill>
                <a:latin typeface="微软雅黑" panose="020B0503020204020204" pitchFamily="34" charset="-122"/>
                <a:ea typeface="微软雅黑" panose="020B0503020204020204" pitchFamily="34" charset="-122"/>
              </a:rPr>
              <a:t>Correlation:</a:t>
            </a:r>
            <a:endParaRPr lang="zh-CN" altLang="en-US" sz="3200" spc="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541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Number_1">
            <a:extLst>
              <a:ext uri="{FF2B5EF4-FFF2-40B4-BE49-F238E27FC236}">
                <a16:creationId xmlns:a16="http://schemas.microsoft.com/office/drawing/2014/main" id="{B83A79D3-38EE-4D56-B282-9581BEFE46E5}"/>
              </a:ext>
            </a:extLst>
          </p:cNvPr>
          <p:cNvSpPr/>
          <p:nvPr>
            <p:custDataLst>
              <p:tags r:id="rId1"/>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3</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9" name="MH_Entry_1">
            <a:extLst>
              <a:ext uri="{FF2B5EF4-FFF2-40B4-BE49-F238E27FC236}">
                <a16:creationId xmlns:a16="http://schemas.microsoft.com/office/drawing/2014/main" id="{F0411137-4EB6-495C-8F20-D90906486E49}"/>
              </a:ext>
            </a:extLst>
          </p:cNvPr>
          <p:cNvSpPr/>
          <p:nvPr>
            <p:custDataLst>
              <p:tags r:id="rId2"/>
            </p:custDataLst>
          </p:nvPr>
        </p:nvSpPr>
        <p:spPr>
          <a:xfrm>
            <a:off x="1216833" y="444301"/>
            <a:ext cx="1936270"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EDA</a:t>
            </a:r>
            <a:endParaRPr lang="zh-CN" altLang="en-US" sz="4000" dirty="0">
              <a:solidFill>
                <a:schemeClr val="bg1"/>
              </a:solidFill>
              <a:latin typeface="Berlin Sans FB" panose="020E0602020502020306" pitchFamily="34" charset="0"/>
              <a:ea typeface="黑体" pitchFamily="49" charset="-122"/>
            </a:endParaRPr>
          </a:p>
        </p:txBody>
      </p:sp>
      <p:pic>
        <p:nvPicPr>
          <p:cNvPr id="3" name="תמונה 2">
            <a:extLst>
              <a:ext uri="{FF2B5EF4-FFF2-40B4-BE49-F238E27FC236}">
                <a16:creationId xmlns:a16="http://schemas.microsoft.com/office/drawing/2014/main" id="{A8B82190-8AE8-457D-95E0-764F287975C2}"/>
              </a:ext>
            </a:extLst>
          </p:cNvPr>
          <p:cNvPicPr>
            <a:picLocks noChangeAspect="1"/>
          </p:cNvPicPr>
          <p:nvPr/>
        </p:nvPicPr>
        <p:blipFill>
          <a:blip r:embed="rId4"/>
          <a:stretch>
            <a:fillRect/>
          </a:stretch>
        </p:blipFill>
        <p:spPr>
          <a:xfrm>
            <a:off x="5889412" y="2626822"/>
            <a:ext cx="5898884" cy="3871143"/>
          </a:xfrm>
          <a:prstGeom prst="rect">
            <a:avLst/>
          </a:prstGeom>
        </p:spPr>
      </p:pic>
      <p:pic>
        <p:nvPicPr>
          <p:cNvPr id="6" name="תמונה 5">
            <a:extLst>
              <a:ext uri="{FF2B5EF4-FFF2-40B4-BE49-F238E27FC236}">
                <a16:creationId xmlns:a16="http://schemas.microsoft.com/office/drawing/2014/main" id="{D3FC46A0-FE45-4C86-8A98-14BA5F1E0151}"/>
              </a:ext>
            </a:extLst>
          </p:cNvPr>
          <p:cNvPicPr>
            <a:picLocks noChangeAspect="1"/>
          </p:cNvPicPr>
          <p:nvPr/>
        </p:nvPicPr>
        <p:blipFill>
          <a:blip r:embed="rId5"/>
          <a:stretch>
            <a:fillRect/>
          </a:stretch>
        </p:blipFill>
        <p:spPr>
          <a:xfrm>
            <a:off x="778993" y="4177097"/>
            <a:ext cx="4699920" cy="2320868"/>
          </a:xfrm>
          <a:prstGeom prst="rect">
            <a:avLst/>
          </a:prstGeom>
        </p:spPr>
      </p:pic>
      <p:pic>
        <p:nvPicPr>
          <p:cNvPr id="10" name="תמונה 9">
            <a:extLst>
              <a:ext uri="{FF2B5EF4-FFF2-40B4-BE49-F238E27FC236}">
                <a16:creationId xmlns:a16="http://schemas.microsoft.com/office/drawing/2014/main" id="{5F0620C9-D358-4637-A4BD-0D5E980AE3D3}"/>
              </a:ext>
            </a:extLst>
          </p:cNvPr>
          <p:cNvPicPr>
            <a:picLocks noChangeAspect="1"/>
          </p:cNvPicPr>
          <p:nvPr/>
        </p:nvPicPr>
        <p:blipFill>
          <a:blip r:embed="rId6"/>
          <a:stretch>
            <a:fillRect/>
          </a:stretch>
        </p:blipFill>
        <p:spPr>
          <a:xfrm>
            <a:off x="778993" y="1469372"/>
            <a:ext cx="4699920" cy="2423062"/>
          </a:xfrm>
          <a:prstGeom prst="rect">
            <a:avLst/>
          </a:prstGeom>
        </p:spPr>
      </p:pic>
    </p:spTree>
    <p:extLst>
      <p:ext uri="{BB962C8B-B14F-4D97-AF65-F5344CB8AC3E}">
        <p14:creationId xmlns:p14="http://schemas.microsoft.com/office/powerpoint/2010/main" val="169394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Number_1">
            <a:extLst>
              <a:ext uri="{FF2B5EF4-FFF2-40B4-BE49-F238E27FC236}">
                <a16:creationId xmlns:a16="http://schemas.microsoft.com/office/drawing/2014/main" id="{B83A79D3-38EE-4D56-B282-9581BEFE46E5}"/>
              </a:ext>
            </a:extLst>
          </p:cNvPr>
          <p:cNvSpPr/>
          <p:nvPr>
            <p:custDataLst>
              <p:tags r:id="rId1"/>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3</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9" name="MH_Entry_1">
            <a:extLst>
              <a:ext uri="{FF2B5EF4-FFF2-40B4-BE49-F238E27FC236}">
                <a16:creationId xmlns:a16="http://schemas.microsoft.com/office/drawing/2014/main" id="{F0411137-4EB6-495C-8F20-D90906486E49}"/>
              </a:ext>
            </a:extLst>
          </p:cNvPr>
          <p:cNvSpPr/>
          <p:nvPr>
            <p:custDataLst>
              <p:tags r:id="rId2"/>
            </p:custDataLst>
          </p:nvPr>
        </p:nvSpPr>
        <p:spPr>
          <a:xfrm>
            <a:off x="1216833" y="444301"/>
            <a:ext cx="1936270"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EDA</a:t>
            </a:r>
            <a:endParaRPr lang="zh-CN" altLang="en-US" sz="4000" dirty="0">
              <a:solidFill>
                <a:schemeClr val="bg1"/>
              </a:solidFill>
              <a:latin typeface="Berlin Sans FB" panose="020E0602020502020306" pitchFamily="34" charset="0"/>
              <a:ea typeface="黑体" pitchFamily="49" charset="-122"/>
            </a:endParaRPr>
          </a:p>
        </p:txBody>
      </p:sp>
      <p:pic>
        <p:nvPicPr>
          <p:cNvPr id="3" name="תמונה 2">
            <a:extLst>
              <a:ext uri="{FF2B5EF4-FFF2-40B4-BE49-F238E27FC236}">
                <a16:creationId xmlns:a16="http://schemas.microsoft.com/office/drawing/2014/main" id="{8617B2A1-3C1C-43E8-8D5E-BD31A6C34022}"/>
              </a:ext>
            </a:extLst>
          </p:cNvPr>
          <p:cNvPicPr>
            <a:picLocks noChangeAspect="1"/>
          </p:cNvPicPr>
          <p:nvPr/>
        </p:nvPicPr>
        <p:blipFill>
          <a:blip r:embed="rId4"/>
          <a:stretch>
            <a:fillRect/>
          </a:stretch>
        </p:blipFill>
        <p:spPr>
          <a:xfrm>
            <a:off x="1870364" y="3805655"/>
            <a:ext cx="9671718" cy="2753618"/>
          </a:xfrm>
          <a:prstGeom prst="rect">
            <a:avLst/>
          </a:prstGeom>
        </p:spPr>
      </p:pic>
      <p:pic>
        <p:nvPicPr>
          <p:cNvPr id="6" name="תמונה 5">
            <a:extLst>
              <a:ext uri="{FF2B5EF4-FFF2-40B4-BE49-F238E27FC236}">
                <a16:creationId xmlns:a16="http://schemas.microsoft.com/office/drawing/2014/main" id="{49587115-9C30-4781-9DC4-FF96AD2DA054}"/>
              </a:ext>
            </a:extLst>
          </p:cNvPr>
          <p:cNvPicPr>
            <a:picLocks noChangeAspect="1"/>
          </p:cNvPicPr>
          <p:nvPr/>
        </p:nvPicPr>
        <p:blipFill>
          <a:blip r:embed="rId5"/>
          <a:stretch>
            <a:fillRect/>
          </a:stretch>
        </p:blipFill>
        <p:spPr>
          <a:xfrm>
            <a:off x="1371600" y="1510417"/>
            <a:ext cx="9671718" cy="2194586"/>
          </a:xfrm>
          <a:prstGeom prst="rect">
            <a:avLst/>
          </a:prstGeom>
        </p:spPr>
      </p:pic>
    </p:spTree>
    <p:extLst>
      <p:ext uri="{BB962C8B-B14F-4D97-AF65-F5344CB8AC3E}">
        <p14:creationId xmlns:p14="http://schemas.microsoft.com/office/powerpoint/2010/main" val="54026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Number_1">
            <a:extLst>
              <a:ext uri="{FF2B5EF4-FFF2-40B4-BE49-F238E27FC236}">
                <a16:creationId xmlns:a16="http://schemas.microsoft.com/office/drawing/2014/main" id="{B83A79D3-38EE-4D56-B282-9581BEFE46E5}"/>
              </a:ext>
            </a:extLst>
          </p:cNvPr>
          <p:cNvSpPr/>
          <p:nvPr>
            <p:custDataLst>
              <p:tags r:id="rId1"/>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3</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9" name="MH_Entry_1">
            <a:extLst>
              <a:ext uri="{FF2B5EF4-FFF2-40B4-BE49-F238E27FC236}">
                <a16:creationId xmlns:a16="http://schemas.microsoft.com/office/drawing/2014/main" id="{F0411137-4EB6-495C-8F20-D90906486E49}"/>
              </a:ext>
            </a:extLst>
          </p:cNvPr>
          <p:cNvSpPr/>
          <p:nvPr>
            <p:custDataLst>
              <p:tags r:id="rId2"/>
            </p:custDataLst>
          </p:nvPr>
        </p:nvSpPr>
        <p:spPr>
          <a:xfrm>
            <a:off x="1216833" y="444301"/>
            <a:ext cx="1936270"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EDA</a:t>
            </a:r>
            <a:endParaRPr lang="zh-CN" altLang="en-US" sz="4000" dirty="0">
              <a:solidFill>
                <a:schemeClr val="bg1"/>
              </a:solidFill>
              <a:latin typeface="Berlin Sans FB" panose="020E0602020502020306" pitchFamily="34" charset="0"/>
              <a:ea typeface="黑体" pitchFamily="49" charset="-122"/>
            </a:endParaRPr>
          </a:p>
        </p:txBody>
      </p:sp>
      <p:pic>
        <p:nvPicPr>
          <p:cNvPr id="3" name="תמונה 2">
            <a:extLst>
              <a:ext uri="{FF2B5EF4-FFF2-40B4-BE49-F238E27FC236}">
                <a16:creationId xmlns:a16="http://schemas.microsoft.com/office/drawing/2014/main" id="{4D76F3DF-5D64-4492-8D17-0741CC43F895}"/>
              </a:ext>
            </a:extLst>
          </p:cNvPr>
          <p:cNvPicPr>
            <a:picLocks noChangeAspect="1"/>
          </p:cNvPicPr>
          <p:nvPr/>
        </p:nvPicPr>
        <p:blipFill>
          <a:blip r:embed="rId4"/>
          <a:stretch>
            <a:fillRect/>
          </a:stretch>
        </p:blipFill>
        <p:spPr>
          <a:xfrm>
            <a:off x="644496" y="2378652"/>
            <a:ext cx="6358548" cy="3905250"/>
          </a:xfrm>
          <a:prstGeom prst="rect">
            <a:avLst/>
          </a:prstGeom>
        </p:spPr>
      </p:pic>
      <p:pic>
        <p:nvPicPr>
          <p:cNvPr id="6" name="תמונה 5">
            <a:extLst>
              <a:ext uri="{FF2B5EF4-FFF2-40B4-BE49-F238E27FC236}">
                <a16:creationId xmlns:a16="http://schemas.microsoft.com/office/drawing/2014/main" id="{8142479C-2A2F-4C40-9D71-FB1EF351C73E}"/>
              </a:ext>
            </a:extLst>
          </p:cNvPr>
          <p:cNvPicPr>
            <a:picLocks noChangeAspect="1"/>
          </p:cNvPicPr>
          <p:nvPr/>
        </p:nvPicPr>
        <p:blipFill>
          <a:blip r:embed="rId5"/>
          <a:stretch>
            <a:fillRect/>
          </a:stretch>
        </p:blipFill>
        <p:spPr>
          <a:xfrm>
            <a:off x="7369665" y="2378652"/>
            <a:ext cx="4086225" cy="3905250"/>
          </a:xfrm>
          <a:prstGeom prst="rect">
            <a:avLst/>
          </a:prstGeom>
        </p:spPr>
      </p:pic>
    </p:spTree>
    <p:extLst>
      <p:ext uri="{BB962C8B-B14F-4D97-AF65-F5344CB8AC3E}">
        <p14:creationId xmlns:p14="http://schemas.microsoft.com/office/powerpoint/2010/main" val="209236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a:extLst>
              <a:ext uri="{FF2B5EF4-FFF2-40B4-BE49-F238E27FC236}">
                <a16:creationId xmlns:a16="http://schemas.microsoft.com/office/drawing/2014/main" id="{A397CC15-F0D4-41A1-BCF4-228E479D9F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821" t="10536" r="11821" b="25179"/>
          <a:stretch>
            <a:fillRect/>
          </a:stretch>
        </p:blipFill>
        <p:spPr>
          <a:xfrm>
            <a:off x="-1" y="0"/>
            <a:ext cx="12192001" cy="6858000"/>
          </a:xfrm>
          <a:prstGeom prst="rect">
            <a:avLst/>
          </a:prstGeom>
        </p:spPr>
      </p:pic>
      <p:sp>
        <p:nvSpPr>
          <p:cNvPr id="5" name="MH_Number_1">
            <a:extLst>
              <a:ext uri="{FF2B5EF4-FFF2-40B4-BE49-F238E27FC236}">
                <a16:creationId xmlns:a16="http://schemas.microsoft.com/office/drawing/2014/main" id="{277E20A0-ECBD-45FA-AEDD-FB0CC17E868C}"/>
              </a:ext>
            </a:extLst>
          </p:cNvPr>
          <p:cNvSpPr/>
          <p:nvPr>
            <p:custDataLst>
              <p:tags r:id="rId1"/>
            </p:custDataLst>
          </p:nvPr>
        </p:nvSpPr>
        <p:spPr>
          <a:xfrm>
            <a:off x="2495498" y="1931420"/>
            <a:ext cx="2184856" cy="2183380"/>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5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115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MH_Entry_1">
            <a:extLst>
              <a:ext uri="{FF2B5EF4-FFF2-40B4-BE49-F238E27FC236}">
                <a16:creationId xmlns:a16="http://schemas.microsoft.com/office/drawing/2014/main" id="{666635CA-5A24-4022-BC90-704BC019F76E}"/>
              </a:ext>
            </a:extLst>
          </p:cNvPr>
          <p:cNvSpPr/>
          <p:nvPr>
            <p:custDataLst>
              <p:tags r:id="rId2"/>
            </p:custDataLst>
          </p:nvPr>
        </p:nvSpPr>
        <p:spPr>
          <a:xfrm>
            <a:off x="4680354" y="1931420"/>
            <a:ext cx="5328170" cy="2183380"/>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800" spc="200" dirty="0">
                <a:solidFill>
                  <a:schemeClr val="bg1"/>
                </a:solidFill>
                <a:latin typeface="Berlin Sans FB" panose="020E0602020502020306" pitchFamily="34" charset="0"/>
                <a:ea typeface="微软雅黑" panose="020B0503020204020204" pitchFamily="34" charset="-122"/>
              </a:rPr>
              <a:t>Machine Learning and model evaluation</a:t>
            </a:r>
            <a:endParaRPr lang="zh-CN" altLang="en-US" sz="4800" spc="200" dirty="0">
              <a:solidFill>
                <a:schemeClr val="bg1"/>
              </a:solidFill>
              <a:latin typeface="Berlin Sans FB" panose="020E0602020502020306" pitchFamily="34" charset="0"/>
              <a:ea typeface="微软雅黑" panose="020B0503020204020204" pitchFamily="34" charset="-122"/>
            </a:endParaRPr>
          </a:p>
        </p:txBody>
      </p:sp>
    </p:spTree>
    <p:extLst>
      <p:ext uri="{BB962C8B-B14F-4D97-AF65-F5344CB8AC3E}">
        <p14:creationId xmlns:p14="http://schemas.microsoft.com/office/powerpoint/2010/main" val="36968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Number_1">
            <a:extLst>
              <a:ext uri="{FF2B5EF4-FFF2-40B4-BE49-F238E27FC236}">
                <a16:creationId xmlns:a16="http://schemas.microsoft.com/office/drawing/2014/main" id="{AB705E31-7DAD-44AB-9141-6E7DF97B7980}"/>
              </a:ext>
            </a:extLst>
          </p:cNvPr>
          <p:cNvSpPr/>
          <p:nvPr>
            <p:custDataLst>
              <p:tags r:id="rId1"/>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4</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9" name="MH_Entry_1">
            <a:extLst>
              <a:ext uri="{FF2B5EF4-FFF2-40B4-BE49-F238E27FC236}">
                <a16:creationId xmlns:a16="http://schemas.microsoft.com/office/drawing/2014/main" id="{5F21FB19-456E-4CBC-AD57-5FE640A324E5}"/>
              </a:ext>
            </a:extLst>
          </p:cNvPr>
          <p:cNvSpPr/>
          <p:nvPr>
            <p:custDataLst>
              <p:tags r:id="rId2"/>
            </p:custDataLst>
          </p:nvPr>
        </p:nvSpPr>
        <p:spPr>
          <a:xfrm>
            <a:off x="1216833" y="444301"/>
            <a:ext cx="5898862"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ML and model evaluation</a:t>
            </a:r>
            <a:endParaRPr lang="zh-CN" altLang="en-US" sz="4000" dirty="0">
              <a:solidFill>
                <a:schemeClr val="bg1"/>
              </a:solidFill>
              <a:latin typeface="Berlin Sans FB" panose="020E0602020502020306" pitchFamily="34" charset="0"/>
              <a:ea typeface="黑体" pitchFamily="49" charset="-122"/>
            </a:endParaRPr>
          </a:p>
        </p:txBody>
      </p:sp>
      <p:sp>
        <p:nvSpPr>
          <p:cNvPr id="10" name="תיבת טקסט 9">
            <a:extLst>
              <a:ext uri="{FF2B5EF4-FFF2-40B4-BE49-F238E27FC236}">
                <a16:creationId xmlns:a16="http://schemas.microsoft.com/office/drawing/2014/main" id="{CB7DBE1B-CA72-4217-841C-6A6125A6CB04}"/>
              </a:ext>
            </a:extLst>
          </p:cNvPr>
          <p:cNvSpPr txBox="1"/>
          <p:nvPr/>
        </p:nvSpPr>
        <p:spPr>
          <a:xfrm>
            <a:off x="828474" y="2450976"/>
            <a:ext cx="9198395" cy="3970318"/>
          </a:xfrm>
          <a:prstGeom prst="rect">
            <a:avLst/>
          </a:prstGeom>
          <a:noFill/>
        </p:spPr>
        <p:txBody>
          <a:bodyPr wrap="square" rtlCol="1">
            <a:spAutoFit/>
          </a:bodyPr>
          <a:lstStyle/>
          <a:p>
            <a:r>
              <a:rPr lang="en-US" dirty="0"/>
              <a:t>First we had to prepare the dataset for the machine learning model so we used 2 imputers :</a:t>
            </a:r>
          </a:p>
          <a:p>
            <a:r>
              <a:rPr lang="en-US" b="1" dirty="0"/>
              <a:t>Simple imputer </a:t>
            </a:r>
            <a:r>
              <a:rPr lang="en-US" dirty="0"/>
              <a:t>- used to swap null values in all the user and critic scores and counts columns to the ‘mean’ number in each column.</a:t>
            </a:r>
          </a:p>
          <a:p>
            <a:r>
              <a:rPr lang="en-US" b="1" dirty="0"/>
              <a:t>Categorical imputer </a:t>
            </a:r>
            <a:r>
              <a:rPr lang="en-US" dirty="0"/>
              <a:t>- used to swap null values in specific columns to ‘NA’ value.</a:t>
            </a:r>
          </a:p>
          <a:p>
            <a:r>
              <a:rPr lang="en-US" dirty="0"/>
              <a:t>We decided to use 2 Models in our project : </a:t>
            </a:r>
            <a:r>
              <a:rPr lang="en-US" b="1" dirty="0"/>
              <a:t>XGBRegressor</a:t>
            </a:r>
            <a:r>
              <a:rPr lang="en-US" dirty="0"/>
              <a:t> &amp; </a:t>
            </a:r>
            <a:r>
              <a:rPr lang="en-US" b="1" dirty="0"/>
              <a:t>LinearRegression</a:t>
            </a:r>
          </a:p>
          <a:p>
            <a:endParaRPr lang="en-US" dirty="0"/>
          </a:p>
          <a:p>
            <a:endParaRPr lang="en-US" dirty="0"/>
          </a:p>
          <a:p>
            <a:endParaRPr lang="en-US" dirty="0"/>
          </a:p>
          <a:p>
            <a:endParaRPr lang="en-US" dirty="0"/>
          </a:p>
          <a:p>
            <a:r>
              <a:rPr lang="en-US" dirty="0"/>
              <a:t>XGBRegressor is used because we read online that it is a good algorithm for our specific research. XGBRegressor is a machine learning algorithm based on decision trees similar to the RandomForest algorithm. However, unlike RandomForest that makes use of fully grown trees, XGBoost combines trees that are not too deep. Also, the number of trees combined in XGBoost is more in comparison to RandomForest.</a:t>
            </a:r>
          </a:p>
        </p:txBody>
      </p:sp>
      <p:sp>
        <p:nvSpPr>
          <p:cNvPr id="11" name="MH_Entry_1">
            <a:extLst>
              <a:ext uri="{FF2B5EF4-FFF2-40B4-BE49-F238E27FC236}">
                <a16:creationId xmlns:a16="http://schemas.microsoft.com/office/drawing/2014/main" id="{1D4E7769-5B63-418B-90B7-29C04BF5A055}"/>
              </a:ext>
            </a:extLst>
          </p:cNvPr>
          <p:cNvSpPr/>
          <p:nvPr>
            <p:custDataLst>
              <p:tags r:id="rId3"/>
            </p:custDataLst>
          </p:nvPr>
        </p:nvSpPr>
        <p:spPr>
          <a:xfrm>
            <a:off x="74814" y="1524471"/>
            <a:ext cx="7414953"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en-US" altLang="zh-CN" sz="3200" spc="200" dirty="0">
                <a:solidFill>
                  <a:schemeClr val="bg1"/>
                </a:solidFill>
                <a:latin typeface="微软雅黑" panose="020B0503020204020204" pitchFamily="34" charset="-122"/>
                <a:ea typeface="微软雅黑" panose="020B0503020204020204" pitchFamily="34" charset="-122"/>
              </a:rPr>
              <a:t>Preparation for ML Model:</a:t>
            </a:r>
            <a:endParaRPr lang="zh-CN" altLang="en-US" sz="3200" spc="200" dirty="0">
              <a:solidFill>
                <a:schemeClr val="bg1"/>
              </a:solidFill>
              <a:latin typeface="微软雅黑" panose="020B0503020204020204" pitchFamily="34" charset="-122"/>
              <a:ea typeface="微软雅黑" panose="020B0503020204020204" pitchFamily="34" charset="-122"/>
            </a:endParaRPr>
          </a:p>
        </p:txBody>
      </p:sp>
      <p:sp>
        <p:nvSpPr>
          <p:cNvPr id="13" name="MH_Entry_1">
            <a:extLst>
              <a:ext uri="{FF2B5EF4-FFF2-40B4-BE49-F238E27FC236}">
                <a16:creationId xmlns:a16="http://schemas.microsoft.com/office/drawing/2014/main" id="{95018933-F26C-41BA-9B3F-BD6DC1CFF038}"/>
              </a:ext>
            </a:extLst>
          </p:cNvPr>
          <p:cNvSpPr/>
          <p:nvPr>
            <p:custDataLst>
              <p:tags r:id="rId4"/>
            </p:custDataLst>
          </p:nvPr>
        </p:nvSpPr>
        <p:spPr>
          <a:xfrm>
            <a:off x="863831" y="4120435"/>
            <a:ext cx="4447309"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en-US" altLang="zh-CN" sz="3200" u="sng" spc="200" dirty="0">
                <a:solidFill>
                  <a:schemeClr val="bg1"/>
                </a:solidFill>
                <a:latin typeface="微软雅黑" panose="020B0503020204020204" pitchFamily="34" charset="-122"/>
                <a:ea typeface="微软雅黑" panose="020B0503020204020204" pitchFamily="34" charset="-122"/>
              </a:rPr>
              <a:t>XGBRegressor</a:t>
            </a:r>
            <a:endParaRPr lang="zh-CN" altLang="en-US" sz="3200" u="sng" spc="200" dirty="0">
              <a:solidFill>
                <a:schemeClr val="bg1"/>
              </a:solidFill>
              <a:latin typeface="微软雅黑" panose="020B0503020204020204" pitchFamily="34" charset="-122"/>
              <a:ea typeface="微软雅黑" panose="020B0503020204020204" pitchFamily="34" charset="-122"/>
            </a:endParaRPr>
          </a:p>
        </p:txBody>
      </p:sp>
      <p:sp>
        <p:nvSpPr>
          <p:cNvPr id="14" name="MH_Other_3">
            <a:extLst>
              <a:ext uri="{FF2B5EF4-FFF2-40B4-BE49-F238E27FC236}">
                <a16:creationId xmlns:a16="http://schemas.microsoft.com/office/drawing/2014/main" id="{8585304C-8A59-4C74-B714-B095C84DC2A2}"/>
              </a:ext>
            </a:extLst>
          </p:cNvPr>
          <p:cNvSpPr>
            <a:spLocks noChangeArrowheads="1"/>
          </p:cNvSpPr>
          <p:nvPr/>
        </p:nvSpPr>
        <p:spPr bwMode="auto">
          <a:xfrm>
            <a:off x="673331" y="4032052"/>
            <a:ext cx="830262" cy="835025"/>
          </a:xfrm>
          <a:prstGeom prst="ellipse">
            <a:avLst/>
          </a:prstGeom>
          <a:solidFill>
            <a:schemeClr val="accent3"/>
          </a:solidFill>
          <a:ln w="28575">
            <a:noFill/>
            <a:bevel/>
          </a:ln>
        </p:spPr>
        <p:txBody>
          <a:bodyPr anchor="ctr">
            <a:normAutofit fontScale="47500" lnSpcReduction="20000"/>
          </a:bodyPr>
          <a:lstStyle/>
          <a:p>
            <a:pPr algn="ctr" eaLnBrk="1" fontAlgn="auto" hangingPunct="1">
              <a:spcBef>
                <a:spcPts val="0"/>
              </a:spcBef>
              <a:spcAft>
                <a:spcPts val="0"/>
              </a:spcAft>
              <a:defRPr/>
            </a:pPr>
            <a:endParaRPr lang="zh-CN" altLang="zh-CN" sz="8000" dirty="0">
              <a:latin typeface="+mn-lt"/>
              <a:ea typeface="宋体" panose="02010600030101010101" pitchFamily="2" charset="-122"/>
              <a:sym typeface="Calibri" panose="020F0502020204030204" pitchFamily="34" charset="0"/>
            </a:endParaRPr>
          </a:p>
        </p:txBody>
      </p:sp>
      <p:sp>
        <p:nvSpPr>
          <p:cNvPr id="15" name="MH_Other_14">
            <a:extLst>
              <a:ext uri="{FF2B5EF4-FFF2-40B4-BE49-F238E27FC236}">
                <a16:creationId xmlns:a16="http://schemas.microsoft.com/office/drawing/2014/main" id="{4F04D15A-DA7F-4B09-B0B9-4EC46A9E81F9}"/>
              </a:ext>
            </a:extLst>
          </p:cNvPr>
          <p:cNvSpPr>
            <a:spLocks noEditPoints="1" noChangeArrowheads="1"/>
          </p:cNvSpPr>
          <p:nvPr/>
        </p:nvSpPr>
        <p:spPr bwMode="auto">
          <a:xfrm>
            <a:off x="863831" y="4246364"/>
            <a:ext cx="430212" cy="425450"/>
          </a:xfrm>
          <a:custGeom>
            <a:avLst/>
            <a:gdLst>
              <a:gd name="T0" fmla="*/ 2147483646 w 95"/>
              <a:gd name="T1" fmla="*/ 2147483646 h 93"/>
              <a:gd name="T2" fmla="*/ 2147483646 w 95"/>
              <a:gd name="T3" fmla="*/ 2147483646 h 93"/>
              <a:gd name="T4" fmla="*/ 2147483646 w 95"/>
              <a:gd name="T5" fmla="*/ 2147483646 h 93"/>
              <a:gd name="T6" fmla="*/ 2147483646 w 95"/>
              <a:gd name="T7" fmla="*/ 2147483646 h 93"/>
              <a:gd name="T8" fmla="*/ 2147483646 w 95"/>
              <a:gd name="T9" fmla="*/ 2147483646 h 93"/>
              <a:gd name="T10" fmla="*/ 2147483646 w 95"/>
              <a:gd name="T11" fmla="*/ 2147483646 h 93"/>
              <a:gd name="T12" fmla="*/ 2147483646 w 95"/>
              <a:gd name="T13" fmla="*/ 2147483646 h 93"/>
              <a:gd name="T14" fmla="*/ 2147483646 w 95"/>
              <a:gd name="T15" fmla="*/ 2147483646 h 93"/>
              <a:gd name="T16" fmla="*/ 2147483646 w 95"/>
              <a:gd name="T17" fmla="*/ 2147483646 h 93"/>
              <a:gd name="T18" fmla="*/ 2147483646 w 95"/>
              <a:gd name="T19" fmla="*/ 0 h 93"/>
              <a:gd name="T20" fmla="*/ 2147483646 w 95"/>
              <a:gd name="T21" fmla="*/ 0 h 93"/>
              <a:gd name="T22" fmla="*/ 2147483646 w 95"/>
              <a:gd name="T23" fmla="*/ 2147483646 h 93"/>
              <a:gd name="T24" fmla="*/ 2147483646 w 95"/>
              <a:gd name="T25" fmla="*/ 2147483646 h 93"/>
              <a:gd name="T26" fmla="*/ 2147483646 w 95"/>
              <a:gd name="T27" fmla="*/ 2147483646 h 93"/>
              <a:gd name="T28" fmla="*/ 2147483646 w 95"/>
              <a:gd name="T29" fmla="*/ 2147483646 h 93"/>
              <a:gd name="T30" fmla="*/ 2147483646 w 95"/>
              <a:gd name="T31" fmla="*/ 2147483646 h 93"/>
              <a:gd name="T32" fmla="*/ 2147483646 w 95"/>
              <a:gd name="T33" fmla="*/ 2147483646 h 93"/>
              <a:gd name="T34" fmla="*/ 0 w 95"/>
              <a:gd name="T35" fmla="*/ 2147483646 h 93"/>
              <a:gd name="T36" fmla="*/ 0 w 95"/>
              <a:gd name="T37" fmla="*/ 2147483646 h 93"/>
              <a:gd name="T38" fmla="*/ 2147483646 w 95"/>
              <a:gd name="T39" fmla="*/ 2147483646 h 93"/>
              <a:gd name="T40" fmla="*/ 2147483646 w 95"/>
              <a:gd name="T41" fmla="*/ 2147483646 h 93"/>
              <a:gd name="T42" fmla="*/ 2147483646 w 95"/>
              <a:gd name="T43" fmla="*/ 2147483646 h 93"/>
              <a:gd name="T44" fmla="*/ 2147483646 w 95"/>
              <a:gd name="T45" fmla="*/ 2147483646 h 93"/>
              <a:gd name="T46" fmla="*/ 2147483646 w 95"/>
              <a:gd name="T47" fmla="*/ 2147483646 h 93"/>
              <a:gd name="T48" fmla="*/ 2147483646 w 95"/>
              <a:gd name="T49" fmla="*/ 2147483646 h 93"/>
              <a:gd name="T50" fmla="*/ 2147483646 w 95"/>
              <a:gd name="T51" fmla="*/ 2147483646 h 93"/>
              <a:gd name="T52" fmla="*/ 2147483646 w 95"/>
              <a:gd name="T53" fmla="*/ 2147483646 h 93"/>
              <a:gd name="T54" fmla="*/ 2147483646 w 95"/>
              <a:gd name="T55" fmla="*/ 2147483646 h 93"/>
              <a:gd name="T56" fmla="*/ 2147483646 w 95"/>
              <a:gd name="T57" fmla="*/ 2147483646 h 93"/>
              <a:gd name="T58" fmla="*/ 2147483646 w 95"/>
              <a:gd name="T59" fmla="*/ 2147483646 h 93"/>
              <a:gd name="T60" fmla="*/ 2147483646 w 95"/>
              <a:gd name="T61" fmla="*/ 2147483646 h 93"/>
              <a:gd name="T62" fmla="*/ 2147483646 w 95"/>
              <a:gd name="T63" fmla="*/ 2147483646 h 93"/>
              <a:gd name="T64" fmla="*/ 2147483646 w 95"/>
              <a:gd name="T65" fmla="*/ 2147483646 h 93"/>
              <a:gd name="T66" fmla="*/ 2147483646 w 95"/>
              <a:gd name="T67" fmla="*/ 2147483646 h 93"/>
              <a:gd name="T68" fmla="*/ 2147483646 w 95"/>
              <a:gd name="T69" fmla="*/ 2147483646 h 93"/>
              <a:gd name="T70" fmla="*/ 2147483646 w 95"/>
              <a:gd name="T71" fmla="*/ 2147483646 h 93"/>
              <a:gd name="T72" fmla="*/ 2147483646 w 95"/>
              <a:gd name="T73" fmla="*/ 2147483646 h 93"/>
              <a:gd name="T74" fmla="*/ 2147483646 w 95"/>
              <a:gd name="T75" fmla="*/ 2147483646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5"/>
              <a:gd name="T115" fmla="*/ 0 h 93"/>
              <a:gd name="T116" fmla="*/ 95 w 95"/>
              <a:gd name="T117" fmla="*/ 93 h 9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solidFill>
            <a:srgbClr val="FE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16" name="MH_Other_15">
            <a:extLst>
              <a:ext uri="{FF2B5EF4-FFF2-40B4-BE49-F238E27FC236}">
                <a16:creationId xmlns:a16="http://schemas.microsoft.com/office/drawing/2014/main" id="{5557835F-32B6-4172-8924-07B6C0F0BBCA}"/>
              </a:ext>
            </a:extLst>
          </p:cNvPr>
          <p:cNvSpPr>
            <a:spLocks noChangeArrowheads="1"/>
          </p:cNvSpPr>
          <p:nvPr/>
        </p:nvSpPr>
        <p:spPr bwMode="auto">
          <a:xfrm>
            <a:off x="1033693" y="4414639"/>
            <a:ext cx="88900" cy="85725"/>
          </a:xfrm>
          <a:prstGeom prst="ellipse">
            <a:avLst/>
          </a:prstGeom>
          <a:solidFill>
            <a:srgbClr val="FEFFFF"/>
          </a:solidFill>
          <a:ln w="9525">
            <a:noFill/>
            <a:bevel/>
          </a:ln>
        </p:spPr>
        <p:txBody>
          <a:bodyPr>
            <a:normAutofit fontScale="25000" lnSpcReduction="20000"/>
          </a:bodyPr>
          <a:lstStyle/>
          <a:p>
            <a:pPr eaLnBrk="1" fontAlgn="auto" hangingPunct="1">
              <a:spcBef>
                <a:spcPts val="0"/>
              </a:spcBef>
              <a:spcAft>
                <a:spcPts val="0"/>
              </a:spcAft>
              <a:defRPr/>
            </a:pPr>
            <a:endParaRPr lang="zh-CN" altLang="zh-CN" sz="1600" dirty="0">
              <a:latin typeface="+mn-lt"/>
              <a:ea typeface="宋体" panose="02010600030101010101" pitchFamily="2" charset="-122"/>
              <a:sym typeface="Calibri" panose="020F0502020204030204" pitchFamily="34" charset="0"/>
            </a:endParaRPr>
          </a:p>
        </p:txBody>
      </p:sp>
    </p:spTree>
    <p:extLst>
      <p:ext uri="{BB962C8B-B14F-4D97-AF65-F5344CB8AC3E}">
        <p14:creationId xmlns:p14="http://schemas.microsoft.com/office/powerpoint/2010/main" val="242877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P spid="14"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Number_1">
            <a:extLst>
              <a:ext uri="{FF2B5EF4-FFF2-40B4-BE49-F238E27FC236}">
                <a16:creationId xmlns:a16="http://schemas.microsoft.com/office/drawing/2014/main" id="{47285ACC-A352-4F14-9CDE-29EECD38F254}"/>
              </a:ext>
            </a:extLst>
          </p:cNvPr>
          <p:cNvSpPr/>
          <p:nvPr>
            <p:custDataLst>
              <p:tags r:id="rId1"/>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4</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5" name="MH_Entry_1">
            <a:extLst>
              <a:ext uri="{FF2B5EF4-FFF2-40B4-BE49-F238E27FC236}">
                <a16:creationId xmlns:a16="http://schemas.microsoft.com/office/drawing/2014/main" id="{18B1E4F9-26DF-430F-9CAE-E7984A45DC27}"/>
              </a:ext>
            </a:extLst>
          </p:cNvPr>
          <p:cNvSpPr/>
          <p:nvPr>
            <p:custDataLst>
              <p:tags r:id="rId2"/>
            </p:custDataLst>
          </p:nvPr>
        </p:nvSpPr>
        <p:spPr>
          <a:xfrm>
            <a:off x="1216833" y="444301"/>
            <a:ext cx="5898862"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ML and model evaluation</a:t>
            </a:r>
            <a:endParaRPr lang="zh-CN" altLang="en-US" sz="4000" dirty="0">
              <a:solidFill>
                <a:schemeClr val="bg1"/>
              </a:solidFill>
              <a:latin typeface="Berlin Sans FB" panose="020E0602020502020306" pitchFamily="34" charset="0"/>
              <a:ea typeface="黑体" pitchFamily="49" charset="-122"/>
            </a:endParaRPr>
          </a:p>
        </p:txBody>
      </p:sp>
      <p:sp>
        <p:nvSpPr>
          <p:cNvPr id="8" name="MH_Entry_1">
            <a:extLst>
              <a:ext uri="{FF2B5EF4-FFF2-40B4-BE49-F238E27FC236}">
                <a16:creationId xmlns:a16="http://schemas.microsoft.com/office/drawing/2014/main" id="{BA97CA28-4D8C-4C38-A0B8-D3D67061F887}"/>
              </a:ext>
            </a:extLst>
          </p:cNvPr>
          <p:cNvSpPr/>
          <p:nvPr>
            <p:custDataLst>
              <p:tags r:id="rId3"/>
            </p:custDataLst>
          </p:nvPr>
        </p:nvSpPr>
        <p:spPr>
          <a:xfrm>
            <a:off x="1216833" y="4109304"/>
            <a:ext cx="4447309"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en-US" altLang="zh-CN" sz="3200" u="sng" spc="200" dirty="0">
                <a:solidFill>
                  <a:schemeClr val="bg1"/>
                </a:solidFill>
                <a:latin typeface="微软雅黑" panose="020B0503020204020204" pitchFamily="34" charset="-122"/>
                <a:ea typeface="微软雅黑" panose="020B0503020204020204" pitchFamily="34" charset="-122"/>
              </a:rPr>
              <a:t>LinearRegression</a:t>
            </a:r>
            <a:endParaRPr lang="zh-CN" altLang="en-US" sz="3200" u="sng" spc="200" dirty="0">
              <a:solidFill>
                <a:schemeClr val="bg1"/>
              </a:solidFill>
              <a:latin typeface="微软雅黑" panose="020B0503020204020204" pitchFamily="34" charset="-122"/>
              <a:ea typeface="微软雅黑" panose="020B0503020204020204" pitchFamily="34" charset="-122"/>
            </a:endParaRPr>
          </a:p>
        </p:txBody>
      </p:sp>
      <p:sp>
        <p:nvSpPr>
          <p:cNvPr id="9" name="תיבת טקסט 8">
            <a:extLst>
              <a:ext uri="{FF2B5EF4-FFF2-40B4-BE49-F238E27FC236}">
                <a16:creationId xmlns:a16="http://schemas.microsoft.com/office/drawing/2014/main" id="{73304110-D44D-4A79-BE02-0B8D61898223}"/>
              </a:ext>
            </a:extLst>
          </p:cNvPr>
          <p:cNvSpPr txBox="1"/>
          <p:nvPr/>
        </p:nvSpPr>
        <p:spPr>
          <a:xfrm>
            <a:off x="828473" y="2441160"/>
            <a:ext cx="9429431" cy="1477328"/>
          </a:xfrm>
          <a:prstGeom prst="rect">
            <a:avLst/>
          </a:prstGeom>
          <a:noFill/>
        </p:spPr>
        <p:txBody>
          <a:bodyPr wrap="square" rtlCol="1">
            <a:spAutoFit/>
          </a:bodyPr>
          <a:lstStyle/>
          <a:p>
            <a:r>
              <a:rPr lang="en-US" dirty="0"/>
              <a:t>Like the first model we had to prepare the data for the machine learning algorithm by adding a median, an average and the most common value to replace the null values in our data.</a:t>
            </a:r>
          </a:p>
          <a:p>
            <a:r>
              <a:rPr lang="en-US" dirty="0"/>
              <a:t>We picked sales columns and removed them from the data to keep only one for our machine learning algorithm. </a:t>
            </a:r>
          </a:p>
          <a:p>
            <a:endParaRPr lang="en-US" dirty="0"/>
          </a:p>
        </p:txBody>
      </p:sp>
      <p:sp>
        <p:nvSpPr>
          <p:cNvPr id="11" name="תיבת טקסט 10">
            <a:extLst>
              <a:ext uri="{FF2B5EF4-FFF2-40B4-BE49-F238E27FC236}">
                <a16:creationId xmlns:a16="http://schemas.microsoft.com/office/drawing/2014/main" id="{7F6E84B1-851D-4C06-8144-CB345F06A7BC}"/>
              </a:ext>
            </a:extLst>
          </p:cNvPr>
          <p:cNvSpPr txBox="1"/>
          <p:nvPr/>
        </p:nvSpPr>
        <p:spPr>
          <a:xfrm>
            <a:off x="864523" y="4930763"/>
            <a:ext cx="5835534" cy="923330"/>
          </a:xfrm>
          <a:prstGeom prst="rect">
            <a:avLst/>
          </a:prstGeom>
          <a:noFill/>
        </p:spPr>
        <p:txBody>
          <a:bodyPr wrap="square" rtlCol="1">
            <a:spAutoFit/>
          </a:bodyPr>
          <a:lstStyle/>
          <a:p>
            <a:r>
              <a:rPr lang="en-US" dirty="0"/>
              <a:t>LinearRegression is based on supervised learning - an ‘X’ database and prediction in continuous ‘Y’ (Global Sales).</a:t>
            </a:r>
            <a:endParaRPr lang="he-IL" dirty="0"/>
          </a:p>
          <a:p>
            <a:endParaRPr lang="he-IL" dirty="0"/>
          </a:p>
        </p:txBody>
      </p:sp>
      <p:sp>
        <p:nvSpPr>
          <p:cNvPr id="12" name="MH_Entry_1">
            <a:extLst>
              <a:ext uri="{FF2B5EF4-FFF2-40B4-BE49-F238E27FC236}">
                <a16:creationId xmlns:a16="http://schemas.microsoft.com/office/drawing/2014/main" id="{266D6F01-6085-43C9-BEC1-D0801864FAC5}"/>
              </a:ext>
            </a:extLst>
          </p:cNvPr>
          <p:cNvSpPr/>
          <p:nvPr>
            <p:custDataLst>
              <p:tags r:id="rId4"/>
            </p:custDataLst>
          </p:nvPr>
        </p:nvSpPr>
        <p:spPr>
          <a:xfrm>
            <a:off x="74814" y="1524471"/>
            <a:ext cx="7414953"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en-US" altLang="zh-CN" sz="3200" spc="200" dirty="0">
                <a:solidFill>
                  <a:schemeClr val="bg1"/>
                </a:solidFill>
                <a:latin typeface="微软雅黑" panose="020B0503020204020204" pitchFamily="34" charset="-122"/>
                <a:ea typeface="微软雅黑" panose="020B0503020204020204" pitchFamily="34" charset="-122"/>
              </a:rPr>
              <a:t>Preparation for ML Model:</a:t>
            </a:r>
            <a:endParaRPr lang="zh-CN" altLang="en-US" sz="3200" spc="200" dirty="0">
              <a:solidFill>
                <a:schemeClr val="bg1"/>
              </a:solidFill>
              <a:latin typeface="微软雅黑" panose="020B0503020204020204" pitchFamily="34" charset="-122"/>
              <a:ea typeface="微软雅黑" panose="020B0503020204020204" pitchFamily="34" charset="-122"/>
            </a:endParaRPr>
          </a:p>
        </p:txBody>
      </p:sp>
      <p:sp>
        <p:nvSpPr>
          <p:cNvPr id="20" name="MH_Other_3">
            <a:extLst>
              <a:ext uri="{FF2B5EF4-FFF2-40B4-BE49-F238E27FC236}">
                <a16:creationId xmlns:a16="http://schemas.microsoft.com/office/drawing/2014/main" id="{7F28A5FF-4EBE-487D-ADD8-B2EC6205BA99}"/>
              </a:ext>
            </a:extLst>
          </p:cNvPr>
          <p:cNvSpPr>
            <a:spLocks noChangeArrowheads="1"/>
          </p:cNvSpPr>
          <p:nvPr/>
        </p:nvSpPr>
        <p:spPr bwMode="auto">
          <a:xfrm>
            <a:off x="673331" y="4032052"/>
            <a:ext cx="830262" cy="835025"/>
          </a:xfrm>
          <a:prstGeom prst="ellipse">
            <a:avLst/>
          </a:prstGeom>
          <a:solidFill>
            <a:schemeClr val="accent3"/>
          </a:solidFill>
          <a:ln w="28575">
            <a:noFill/>
            <a:bevel/>
          </a:ln>
        </p:spPr>
        <p:txBody>
          <a:bodyPr anchor="ctr">
            <a:normAutofit fontScale="47500" lnSpcReduction="20000"/>
          </a:bodyPr>
          <a:lstStyle/>
          <a:p>
            <a:pPr algn="ctr" eaLnBrk="1" fontAlgn="auto" hangingPunct="1">
              <a:spcBef>
                <a:spcPts val="0"/>
              </a:spcBef>
              <a:spcAft>
                <a:spcPts val="0"/>
              </a:spcAft>
              <a:defRPr/>
            </a:pPr>
            <a:endParaRPr lang="zh-CN" altLang="zh-CN" sz="8000" dirty="0">
              <a:latin typeface="+mn-lt"/>
              <a:ea typeface="宋体" panose="02010600030101010101" pitchFamily="2" charset="-122"/>
              <a:sym typeface="Calibri" panose="020F0502020204030204" pitchFamily="34" charset="0"/>
            </a:endParaRPr>
          </a:p>
        </p:txBody>
      </p:sp>
      <p:sp>
        <p:nvSpPr>
          <p:cNvPr id="21" name="MH_Other_14">
            <a:extLst>
              <a:ext uri="{FF2B5EF4-FFF2-40B4-BE49-F238E27FC236}">
                <a16:creationId xmlns:a16="http://schemas.microsoft.com/office/drawing/2014/main" id="{3DAA1B78-E3B4-4F76-AF0F-542575CAD2FE}"/>
              </a:ext>
            </a:extLst>
          </p:cNvPr>
          <p:cNvSpPr>
            <a:spLocks noEditPoints="1" noChangeArrowheads="1"/>
          </p:cNvSpPr>
          <p:nvPr/>
        </p:nvSpPr>
        <p:spPr bwMode="auto">
          <a:xfrm>
            <a:off x="863831" y="4246364"/>
            <a:ext cx="430212" cy="425450"/>
          </a:xfrm>
          <a:custGeom>
            <a:avLst/>
            <a:gdLst>
              <a:gd name="T0" fmla="*/ 2147483646 w 95"/>
              <a:gd name="T1" fmla="*/ 2147483646 h 93"/>
              <a:gd name="T2" fmla="*/ 2147483646 w 95"/>
              <a:gd name="T3" fmla="*/ 2147483646 h 93"/>
              <a:gd name="T4" fmla="*/ 2147483646 w 95"/>
              <a:gd name="T5" fmla="*/ 2147483646 h 93"/>
              <a:gd name="T6" fmla="*/ 2147483646 w 95"/>
              <a:gd name="T7" fmla="*/ 2147483646 h 93"/>
              <a:gd name="T8" fmla="*/ 2147483646 w 95"/>
              <a:gd name="T9" fmla="*/ 2147483646 h 93"/>
              <a:gd name="T10" fmla="*/ 2147483646 w 95"/>
              <a:gd name="T11" fmla="*/ 2147483646 h 93"/>
              <a:gd name="T12" fmla="*/ 2147483646 w 95"/>
              <a:gd name="T13" fmla="*/ 2147483646 h 93"/>
              <a:gd name="T14" fmla="*/ 2147483646 w 95"/>
              <a:gd name="T15" fmla="*/ 2147483646 h 93"/>
              <a:gd name="T16" fmla="*/ 2147483646 w 95"/>
              <a:gd name="T17" fmla="*/ 2147483646 h 93"/>
              <a:gd name="T18" fmla="*/ 2147483646 w 95"/>
              <a:gd name="T19" fmla="*/ 0 h 93"/>
              <a:gd name="T20" fmla="*/ 2147483646 w 95"/>
              <a:gd name="T21" fmla="*/ 0 h 93"/>
              <a:gd name="T22" fmla="*/ 2147483646 w 95"/>
              <a:gd name="T23" fmla="*/ 2147483646 h 93"/>
              <a:gd name="T24" fmla="*/ 2147483646 w 95"/>
              <a:gd name="T25" fmla="*/ 2147483646 h 93"/>
              <a:gd name="T26" fmla="*/ 2147483646 w 95"/>
              <a:gd name="T27" fmla="*/ 2147483646 h 93"/>
              <a:gd name="T28" fmla="*/ 2147483646 w 95"/>
              <a:gd name="T29" fmla="*/ 2147483646 h 93"/>
              <a:gd name="T30" fmla="*/ 2147483646 w 95"/>
              <a:gd name="T31" fmla="*/ 2147483646 h 93"/>
              <a:gd name="T32" fmla="*/ 2147483646 w 95"/>
              <a:gd name="T33" fmla="*/ 2147483646 h 93"/>
              <a:gd name="T34" fmla="*/ 0 w 95"/>
              <a:gd name="T35" fmla="*/ 2147483646 h 93"/>
              <a:gd name="T36" fmla="*/ 0 w 95"/>
              <a:gd name="T37" fmla="*/ 2147483646 h 93"/>
              <a:gd name="T38" fmla="*/ 2147483646 w 95"/>
              <a:gd name="T39" fmla="*/ 2147483646 h 93"/>
              <a:gd name="T40" fmla="*/ 2147483646 w 95"/>
              <a:gd name="T41" fmla="*/ 2147483646 h 93"/>
              <a:gd name="T42" fmla="*/ 2147483646 w 95"/>
              <a:gd name="T43" fmla="*/ 2147483646 h 93"/>
              <a:gd name="T44" fmla="*/ 2147483646 w 95"/>
              <a:gd name="T45" fmla="*/ 2147483646 h 93"/>
              <a:gd name="T46" fmla="*/ 2147483646 w 95"/>
              <a:gd name="T47" fmla="*/ 2147483646 h 93"/>
              <a:gd name="T48" fmla="*/ 2147483646 w 95"/>
              <a:gd name="T49" fmla="*/ 2147483646 h 93"/>
              <a:gd name="T50" fmla="*/ 2147483646 w 95"/>
              <a:gd name="T51" fmla="*/ 2147483646 h 93"/>
              <a:gd name="T52" fmla="*/ 2147483646 w 95"/>
              <a:gd name="T53" fmla="*/ 2147483646 h 93"/>
              <a:gd name="T54" fmla="*/ 2147483646 w 95"/>
              <a:gd name="T55" fmla="*/ 2147483646 h 93"/>
              <a:gd name="T56" fmla="*/ 2147483646 w 95"/>
              <a:gd name="T57" fmla="*/ 2147483646 h 93"/>
              <a:gd name="T58" fmla="*/ 2147483646 w 95"/>
              <a:gd name="T59" fmla="*/ 2147483646 h 93"/>
              <a:gd name="T60" fmla="*/ 2147483646 w 95"/>
              <a:gd name="T61" fmla="*/ 2147483646 h 93"/>
              <a:gd name="T62" fmla="*/ 2147483646 w 95"/>
              <a:gd name="T63" fmla="*/ 2147483646 h 93"/>
              <a:gd name="T64" fmla="*/ 2147483646 w 95"/>
              <a:gd name="T65" fmla="*/ 2147483646 h 93"/>
              <a:gd name="T66" fmla="*/ 2147483646 w 95"/>
              <a:gd name="T67" fmla="*/ 2147483646 h 93"/>
              <a:gd name="T68" fmla="*/ 2147483646 w 95"/>
              <a:gd name="T69" fmla="*/ 2147483646 h 93"/>
              <a:gd name="T70" fmla="*/ 2147483646 w 95"/>
              <a:gd name="T71" fmla="*/ 2147483646 h 93"/>
              <a:gd name="T72" fmla="*/ 2147483646 w 95"/>
              <a:gd name="T73" fmla="*/ 2147483646 h 93"/>
              <a:gd name="T74" fmla="*/ 2147483646 w 95"/>
              <a:gd name="T75" fmla="*/ 2147483646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5"/>
              <a:gd name="T115" fmla="*/ 0 h 93"/>
              <a:gd name="T116" fmla="*/ 95 w 95"/>
              <a:gd name="T117" fmla="*/ 93 h 9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solidFill>
            <a:srgbClr val="FE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22" name="MH_Other_15">
            <a:extLst>
              <a:ext uri="{FF2B5EF4-FFF2-40B4-BE49-F238E27FC236}">
                <a16:creationId xmlns:a16="http://schemas.microsoft.com/office/drawing/2014/main" id="{FD6B6641-84B2-4417-B34F-920A087C4592}"/>
              </a:ext>
            </a:extLst>
          </p:cNvPr>
          <p:cNvSpPr>
            <a:spLocks noChangeArrowheads="1"/>
          </p:cNvSpPr>
          <p:nvPr/>
        </p:nvSpPr>
        <p:spPr bwMode="auto">
          <a:xfrm>
            <a:off x="1033693" y="4414639"/>
            <a:ext cx="88900" cy="85725"/>
          </a:xfrm>
          <a:prstGeom prst="ellipse">
            <a:avLst/>
          </a:prstGeom>
          <a:solidFill>
            <a:srgbClr val="FEFFFF"/>
          </a:solidFill>
          <a:ln w="9525">
            <a:noFill/>
            <a:bevel/>
          </a:ln>
        </p:spPr>
        <p:txBody>
          <a:bodyPr>
            <a:normAutofit fontScale="25000" lnSpcReduction="20000"/>
          </a:bodyPr>
          <a:lstStyle/>
          <a:p>
            <a:pPr eaLnBrk="1" fontAlgn="auto" hangingPunct="1">
              <a:spcBef>
                <a:spcPts val="0"/>
              </a:spcBef>
              <a:spcAft>
                <a:spcPts val="0"/>
              </a:spcAft>
              <a:defRPr/>
            </a:pPr>
            <a:endParaRPr lang="zh-CN" altLang="zh-CN" sz="1600" dirty="0">
              <a:latin typeface="+mn-lt"/>
              <a:ea typeface="宋体" panose="02010600030101010101" pitchFamily="2" charset="-122"/>
              <a:sym typeface="Calibri" panose="020F0502020204030204" pitchFamily="34" charset="0"/>
            </a:endParaRPr>
          </a:p>
        </p:txBody>
      </p:sp>
    </p:spTree>
    <p:extLst>
      <p:ext uri="{BB962C8B-B14F-4D97-AF65-F5344CB8AC3E}">
        <p14:creationId xmlns:p14="http://schemas.microsoft.com/office/powerpoint/2010/main" val="137245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12" grpId="0" animBg="1"/>
      <p:bldP spid="20"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Number_1">
            <a:extLst>
              <a:ext uri="{FF2B5EF4-FFF2-40B4-BE49-F238E27FC236}">
                <a16:creationId xmlns:a16="http://schemas.microsoft.com/office/drawing/2014/main" id="{AB705E31-7DAD-44AB-9141-6E7DF97B7980}"/>
              </a:ext>
            </a:extLst>
          </p:cNvPr>
          <p:cNvSpPr/>
          <p:nvPr>
            <p:custDataLst>
              <p:tags r:id="rId1"/>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4</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9" name="MH_Entry_1">
            <a:extLst>
              <a:ext uri="{FF2B5EF4-FFF2-40B4-BE49-F238E27FC236}">
                <a16:creationId xmlns:a16="http://schemas.microsoft.com/office/drawing/2014/main" id="{5F21FB19-456E-4CBC-AD57-5FE640A324E5}"/>
              </a:ext>
            </a:extLst>
          </p:cNvPr>
          <p:cNvSpPr/>
          <p:nvPr>
            <p:custDataLst>
              <p:tags r:id="rId2"/>
            </p:custDataLst>
          </p:nvPr>
        </p:nvSpPr>
        <p:spPr>
          <a:xfrm>
            <a:off x="1216833" y="444301"/>
            <a:ext cx="5898862"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ML and model evaluation</a:t>
            </a:r>
            <a:endParaRPr lang="zh-CN" altLang="en-US" sz="4000" dirty="0">
              <a:solidFill>
                <a:schemeClr val="bg1"/>
              </a:solidFill>
              <a:latin typeface="Berlin Sans FB" panose="020E0602020502020306" pitchFamily="34" charset="0"/>
              <a:ea typeface="黑体" pitchFamily="49" charset="-122"/>
            </a:endParaRPr>
          </a:p>
        </p:txBody>
      </p:sp>
      <p:pic>
        <p:nvPicPr>
          <p:cNvPr id="3" name="תמונה 2">
            <a:extLst>
              <a:ext uri="{FF2B5EF4-FFF2-40B4-BE49-F238E27FC236}">
                <a16:creationId xmlns:a16="http://schemas.microsoft.com/office/drawing/2014/main" id="{8ED4D156-55A9-4DCE-ACB2-6ACFE0043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2320" y="2143375"/>
            <a:ext cx="5227722" cy="3496194"/>
          </a:xfrm>
          <a:prstGeom prst="rect">
            <a:avLst/>
          </a:prstGeom>
        </p:spPr>
      </p:pic>
      <p:pic>
        <p:nvPicPr>
          <p:cNvPr id="13" name="תמונה 12">
            <a:extLst>
              <a:ext uri="{FF2B5EF4-FFF2-40B4-BE49-F238E27FC236}">
                <a16:creationId xmlns:a16="http://schemas.microsoft.com/office/drawing/2014/main" id="{48468ECD-C112-4234-899F-5F4294AFF692}"/>
              </a:ext>
            </a:extLst>
          </p:cNvPr>
          <p:cNvPicPr>
            <a:picLocks noChangeAspect="1"/>
          </p:cNvPicPr>
          <p:nvPr/>
        </p:nvPicPr>
        <p:blipFill>
          <a:blip r:embed="rId5"/>
          <a:stretch>
            <a:fillRect/>
          </a:stretch>
        </p:blipFill>
        <p:spPr>
          <a:xfrm>
            <a:off x="517326" y="2143374"/>
            <a:ext cx="5280413" cy="3531433"/>
          </a:xfrm>
          <a:prstGeom prst="rect">
            <a:avLst/>
          </a:prstGeom>
        </p:spPr>
      </p:pic>
    </p:spTree>
    <p:extLst>
      <p:ext uri="{BB962C8B-B14F-4D97-AF65-F5344CB8AC3E}">
        <p14:creationId xmlns:p14="http://schemas.microsoft.com/office/powerpoint/2010/main" val="333066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11821" t="10536" r="11821" b="25179"/>
          <a:stretch>
            <a:fillRect/>
          </a:stretch>
        </p:blipFill>
        <p:spPr>
          <a:xfrm>
            <a:off x="-1" y="0"/>
            <a:ext cx="12192001" cy="6858000"/>
          </a:xfrm>
          <a:prstGeom prst="rect">
            <a:avLst/>
          </a:prstGeom>
        </p:spPr>
      </p:pic>
      <p:sp>
        <p:nvSpPr>
          <p:cNvPr id="8" name="MH_Number_1">
            <a:extLst>
              <a:ext uri="{FF2B5EF4-FFF2-40B4-BE49-F238E27FC236}">
                <a16:creationId xmlns:a16="http://schemas.microsoft.com/office/drawing/2014/main" id="{77C2551F-3378-44EA-A2F0-BF38566FEBB7}"/>
              </a:ext>
            </a:extLst>
          </p:cNvPr>
          <p:cNvSpPr/>
          <p:nvPr>
            <p:custDataLst>
              <p:tags r:id="rId1"/>
            </p:custDataLst>
          </p:nvPr>
        </p:nvSpPr>
        <p:spPr>
          <a:xfrm>
            <a:off x="2495498" y="1931420"/>
            <a:ext cx="2184856" cy="2183380"/>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5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5</a:t>
            </a:r>
            <a:endParaRPr lang="zh-CN" altLang="en-US" sz="115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MH_Entry_1">
            <a:extLst>
              <a:ext uri="{FF2B5EF4-FFF2-40B4-BE49-F238E27FC236}">
                <a16:creationId xmlns:a16="http://schemas.microsoft.com/office/drawing/2014/main" id="{E23E9732-EC5B-4D1A-8D15-8DF2D744860B}"/>
              </a:ext>
            </a:extLst>
          </p:cNvPr>
          <p:cNvSpPr/>
          <p:nvPr>
            <p:custDataLst>
              <p:tags r:id="rId2"/>
            </p:custDataLst>
          </p:nvPr>
        </p:nvSpPr>
        <p:spPr>
          <a:xfrm>
            <a:off x="4680354" y="1931420"/>
            <a:ext cx="5328170" cy="2183380"/>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800" spc="200" dirty="0">
                <a:solidFill>
                  <a:schemeClr val="bg1"/>
                </a:solidFill>
                <a:latin typeface="Berlin Sans FB" panose="020E0602020502020306" pitchFamily="34" charset="0"/>
                <a:ea typeface="微软雅黑" panose="020B0503020204020204" pitchFamily="34" charset="-122"/>
              </a:rPr>
              <a:t>Predictions and Results</a:t>
            </a:r>
            <a:endParaRPr lang="zh-CN" altLang="en-US" sz="4800" spc="200" dirty="0">
              <a:solidFill>
                <a:schemeClr val="bg1"/>
              </a:solidFill>
              <a:latin typeface="Berlin Sans FB" panose="020E0602020502020306" pitchFamily="34" charset="0"/>
              <a:ea typeface="微软雅黑" panose="020B0503020204020204" pitchFamily="34" charset="-122"/>
            </a:endParaRPr>
          </a:p>
        </p:txBody>
      </p:sp>
    </p:spTree>
    <p:extLst>
      <p:ext uri="{BB962C8B-B14F-4D97-AF65-F5344CB8AC3E}">
        <p14:creationId xmlns:p14="http://schemas.microsoft.com/office/powerpoint/2010/main" val="201372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 y="-1"/>
            <a:ext cx="12192000" cy="6858001"/>
          </a:xfrm>
          <a:prstGeom prst="rect">
            <a:avLst/>
          </a:prstGeom>
        </p:spPr>
      </p:pic>
      <p:sp>
        <p:nvSpPr>
          <p:cNvPr id="16" name="文本框 15"/>
          <p:cNvSpPr txBox="1"/>
          <p:nvPr/>
        </p:nvSpPr>
        <p:spPr>
          <a:xfrm>
            <a:off x="407324" y="620525"/>
            <a:ext cx="11379746" cy="1200329"/>
          </a:xfrm>
          <a:prstGeom prst="rect">
            <a:avLst/>
          </a:prstGeom>
          <a:noFill/>
        </p:spPr>
        <p:txBody>
          <a:bodyPr wrap="square" rtlCol="0">
            <a:spAutoFit/>
          </a:bodyPr>
          <a:lstStyle/>
          <a:p>
            <a:r>
              <a:rPr lang="en-US" altLang="zh-CN" sz="7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Research Question</a:t>
            </a:r>
            <a:endParaRPr lang="zh-CN" altLang="en-US" sz="7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MH_Entry_1">
            <a:extLst>
              <a:ext uri="{FF2B5EF4-FFF2-40B4-BE49-F238E27FC236}">
                <a16:creationId xmlns:a16="http://schemas.microsoft.com/office/drawing/2014/main" id="{A78AD768-FE0B-413A-A3EF-A98B5CBD1E26}"/>
              </a:ext>
            </a:extLst>
          </p:cNvPr>
          <p:cNvSpPr/>
          <p:nvPr>
            <p:custDataLst>
              <p:tags r:id="rId1"/>
            </p:custDataLst>
          </p:nvPr>
        </p:nvSpPr>
        <p:spPr>
          <a:xfrm>
            <a:off x="407324" y="2441379"/>
            <a:ext cx="11255054" cy="1346661"/>
          </a:xfrm>
          <a:prstGeom prst="roundRect">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10000"/>
              </a:lnSpc>
            </a:pPr>
            <a:r>
              <a:rPr lang="en-US" altLang="zh-CN" sz="2400" spc="200" dirty="0">
                <a:solidFill>
                  <a:schemeClr val="bg1"/>
                </a:solidFill>
                <a:latin typeface="微软雅黑" panose="020B0503020204020204" pitchFamily="34" charset="-122"/>
                <a:ea typeface="微软雅黑" panose="020B0503020204020204" pitchFamily="34" charset="-122"/>
              </a:rPr>
              <a:t>Can we predict the global sales number of a new released game based on the scores and sales around the world?</a:t>
            </a:r>
            <a:endParaRPr lang="he-IL" altLang="zh-CN" sz="2400" spc="200" dirty="0">
              <a:solidFill>
                <a:schemeClr val="bg1"/>
              </a:solidFill>
              <a:latin typeface="微软雅黑" panose="020B0503020204020204" pitchFamily="34" charset="-122"/>
              <a:ea typeface="微软雅黑" panose="020B0503020204020204" pitchFamily="34" charset="-122"/>
            </a:endParaRPr>
          </a:p>
        </p:txBody>
      </p:sp>
      <p:grpSp>
        <p:nvGrpSpPr>
          <p:cNvPr id="5" name="组合 12">
            <a:extLst>
              <a:ext uri="{FF2B5EF4-FFF2-40B4-BE49-F238E27FC236}">
                <a16:creationId xmlns:a16="http://schemas.microsoft.com/office/drawing/2014/main" id="{3020DFFB-E25F-43F0-BA06-041A06777768}"/>
              </a:ext>
            </a:extLst>
          </p:cNvPr>
          <p:cNvGrpSpPr/>
          <p:nvPr/>
        </p:nvGrpSpPr>
        <p:grpSpPr>
          <a:xfrm>
            <a:off x="5573846" y="3996527"/>
            <a:ext cx="685800" cy="685800"/>
            <a:chOff x="3227388" y="1831975"/>
            <a:chExt cx="685800" cy="685800"/>
          </a:xfrm>
          <a:solidFill>
            <a:schemeClr val="accent1"/>
          </a:solidFill>
        </p:grpSpPr>
        <p:sp>
          <p:nvSpPr>
            <p:cNvPr id="6" name="Freeform 14">
              <a:extLst>
                <a:ext uri="{FF2B5EF4-FFF2-40B4-BE49-F238E27FC236}">
                  <a16:creationId xmlns:a16="http://schemas.microsoft.com/office/drawing/2014/main" id="{3CCFB33B-01C9-4F43-A012-E0674B799862}"/>
                </a:ext>
              </a:extLst>
            </p:cNvPr>
            <p:cNvSpPr>
              <a:spLocks noEditPoints="1"/>
            </p:cNvSpPr>
            <p:nvPr/>
          </p:nvSpPr>
          <p:spPr bwMode="auto">
            <a:xfrm>
              <a:off x="3227388" y="1831975"/>
              <a:ext cx="685800" cy="685800"/>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4 h 180"/>
                <a:gd name="T12" fmla="*/ 4 w 180"/>
                <a:gd name="T13" fmla="*/ 90 h 180"/>
                <a:gd name="T14" fmla="*/ 90 w 180"/>
                <a:gd name="T15" fmla="*/ 176 h 180"/>
                <a:gd name="T16" fmla="*/ 176 w 180"/>
                <a:gd name="T17" fmla="*/ 90 h 180"/>
                <a:gd name="T18" fmla="*/ 90 w 180"/>
                <a:gd name="T19" fmla="*/ 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1" y="180"/>
                    <a:pt x="0" y="139"/>
                    <a:pt x="0" y="90"/>
                  </a:cubicBezTo>
                  <a:cubicBezTo>
                    <a:pt x="0" y="40"/>
                    <a:pt x="41" y="0"/>
                    <a:pt x="90" y="0"/>
                  </a:cubicBezTo>
                  <a:cubicBezTo>
                    <a:pt x="140" y="0"/>
                    <a:pt x="180" y="40"/>
                    <a:pt x="180" y="90"/>
                  </a:cubicBezTo>
                  <a:cubicBezTo>
                    <a:pt x="180" y="139"/>
                    <a:pt x="140" y="180"/>
                    <a:pt x="90" y="180"/>
                  </a:cubicBezTo>
                  <a:close/>
                  <a:moveTo>
                    <a:pt x="90" y="4"/>
                  </a:moveTo>
                  <a:cubicBezTo>
                    <a:pt x="43" y="4"/>
                    <a:pt x="4" y="42"/>
                    <a:pt x="4" y="90"/>
                  </a:cubicBezTo>
                  <a:cubicBezTo>
                    <a:pt x="4" y="137"/>
                    <a:pt x="43" y="176"/>
                    <a:pt x="90" y="176"/>
                  </a:cubicBezTo>
                  <a:cubicBezTo>
                    <a:pt x="138" y="176"/>
                    <a:pt x="176" y="137"/>
                    <a:pt x="176" y="90"/>
                  </a:cubicBezTo>
                  <a:cubicBezTo>
                    <a:pt x="176" y="42"/>
                    <a:pt x="138" y="4"/>
                    <a:pt x="9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7" name="Freeform 15">
              <a:extLst>
                <a:ext uri="{FF2B5EF4-FFF2-40B4-BE49-F238E27FC236}">
                  <a16:creationId xmlns:a16="http://schemas.microsoft.com/office/drawing/2014/main" id="{DBC11A49-794E-445B-939E-4F319CCB19C5}"/>
                </a:ext>
              </a:extLst>
            </p:cNvPr>
            <p:cNvSpPr>
              <a:spLocks noEditPoints="1"/>
            </p:cNvSpPr>
            <p:nvPr/>
          </p:nvSpPr>
          <p:spPr bwMode="auto">
            <a:xfrm>
              <a:off x="3452813" y="1998663"/>
              <a:ext cx="239713" cy="290513"/>
            </a:xfrm>
            <a:custGeom>
              <a:avLst/>
              <a:gdLst>
                <a:gd name="T0" fmla="*/ 47 w 63"/>
                <a:gd name="T1" fmla="*/ 76 h 76"/>
                <a:gd name="T2" fmla="*/ 17 w 63"/>
                <a:gd name="T3" fmla="*/ 76 h 76"/>
                <a:gd name="T4" fmla="*/ 15 w 63"/>
                <a:gd name="T5" fmla="*/ 75 h 76"/>
                <a:gd name="T6" fmla="*/ 15 w 63"/>
                <a:gd name="T7" fmla="*/ 74 h 76"/>
                <a:gd name="T8" fmla="*/ 12 w 63"/>
                <a:gd name="T9" fmla="*/ 62 h 76"/>
                <a:gd name="T10" fmla="*/ 0 w 63"/>
                <a:gd name="T11" fmla="*/ 32 h 76"/>
                <a:gd name="T12" fmla="*/ 32 w 63"/>
                <a:gd name="T13" fmla="*/ 0 h 76"/>
                <a:gd name="T14" fmla="*/ 63 w 63"/>
                <a:gd name="T15" fmla="*/ 32 h 76"/>
                <a:gd name="T16" fmla="*/ 51 w 63"/>
                <a:gd name="T17" fmla="*/ 62 h 76"/>
                <a:gd name="T18" fmla="*/ 49 w 63"/>
                <a:gd name="T19" fmla="*/ 74 h 76"/>
                <a:gd name="T20" fmla="*/ 48 w 63"/>
                <a:gd name="T21" fmla="*/ 75 h 76"/>
                <a:gd name="T22" fmla="*/ 47 w 63"/>
                <a:gd name="T23" fmla="*/ 76 h 76"/>
                <a:gd name="T24" fmla="*/ 19 w 63"/>
                <a:gd name="T25" fmla="*/ 72 h 76"/>
                <a:gd name="T26" fmla="*/ 45 w 63"/>
                <a:gd name="T27" fmla="*/ 72 h 76"/>
                <a:gd name="T28" fmla="*/ 48 w 63"/>
                <a:gd name="T29" fmla="*/ 60 h 76"/>
                <a:gd name="T30" fmla="*/ 59 w 63"/>
                <a:gd name="T31" fmla="*/ 32 h 76"/>
                <a:gd name="T32" fmla="*/ 32 w 63"/>
                <a:gd name="T33" fmla="*/ 4 h 76"/>
                <a:gd name="T34" fmla="*/ 4 w 63"/>
                <a:gd name="T35" fmla="*/ 32 h 76"/>
                <a:gd name="T36" fmla="*/ 15 w 63"/>
                <a:gd name="T37" fmla="*/ 60 h 76"/>
                <a:gd name="T38" fmla="*/ 19 w 63"/>
                <a:gd name="T39" fmla="*/ 7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76">
                  <a:moveTo>
                    <a:pt x="47" y="76"/>
                  </a:moveTo>
                  <a:cubicBezTo>
                    <a:pt x="17" y="76"/>
                    <a:pt x="17" y="76"/>
                    <a:pt x="17" y="76"/>
                  </a:cubicBezTo>
                  <a:cubicBezTo>
                    <a:pt x="16" y="76"/>
                    <a:pt x="16" y="76"/>
                    <a:pt x="15" y="75"/>
                  </a:cubicBezTo>
                  <a:cubicBezTo>
                    <a:pt x="15" y="75"/>
                    <a:pt x="15" y="74"/>
                    <a:pt x="15" y="74"/>
                  </a:cubicBezTo>
                  <a:cubicBezTo>
                    <a:pt x="15" y="72"/>
                    <a:pt x="15" y="65"/>
                    <a:pt x="12" y="62"/>
                  </a:cubicBezTo>
                  <a:cubicBezTo>
                    <a:pt x="0" y="47"/>
                    <a:pt x="0" y="32"/>
                    <a:pt x="0" y="32"/>
                  </a:cubicBezTo>
                  <a:cubicBezTo>
                    <a:pt x="0" y="14"/>
                    <a:pt x="14" y="0"/>
                    <a:pt x="32" y="0"/>
                  </a:cubicBezTo>
                  <a:cubicBezTo>
                    <a:pt x="49" y="0"/>
                    <a:pt x="63" y="14"/>
                    <a:pt x="63" y="32"/>
                  </a:cubicBezTo>
                  <a:cubicBezTo>
                    <a:pt x="63" y="32"/>
                    <a:pt x="63" y="47"/>
                    <a:pt x="51" y="62"/>
                  </a:cubicBezTo>
                  <a:cubicBezTo>
                    <a:pt x="49" y="65"/>
                    <a:pt x="49" y="71"/>
                    <a:pt x="49" y="74"/>
                  </a:cubicBezTo>
                  <a:cubicBezTo>
                    <a:pt x="49" y="74"/>
                    <a:pt x="49" y="75"/>
                    <a:pt x="48" y="75"/>
                  </a:cubicBezTo>
                  <a:cubicBezTo>
                    <a:pt x="48" y="76"/>
                    <a:pt x="47" y="76"/>
                    <a:pt x="47" y="76"/>
                  </a:cubicBezTo>
                  <a:close/>
                  <a:moveTo>
                    <a:pt x="19" y="72"/>
                  </a:moveTo>
                  <a:cubicBezTo>
                    <a:pt x="45" y="72"/>
                    <a:pt x="45" y="72"/>
                    <a:pt x="45" y="72"/>
                  </a:cubicBezTo>
                  <a:cubicBezTo>
                    <a:pt x="45" y="69"/>
                    <a:pt x="45" y="63"/>
                    <a:pt x="48" y="60"/>
                  </a:cubicBezTo>
                  <a:cubicBezTo>
                    <a:pt x="59" y="45"/>
                    <a:pt x="59" y="32"/>
                    <a:pt x="59" y="32"/>
                  </a:cubicBezTo>
                  <a:cubicBezTo>
                    <a:pt x="59" y="17"/>
                    <a:pt x="47" y="4"/>
                    <a:pt x="32" y="4"/>
                  </a:cubicBezTo>
                  <a:cubicBezTo>
                    <a:pt x="16" y="4"/>
                    <a:pt x="4" y="17"/>
                    <a:pt x="4" y="32"/>
                  </a:cubicBezTo>
                  <a:cubicBezTo>
                    <a:pt x="4" y="32"/>
                    <a:pt x="4" y="45"/>
                    <a:pt x="15" y="60"/>
                  </a:cubicBezTo>
                  <a:cubicBezTo>
                    <a:pt x="18" y="63"/>
                    <a:pt x="19" y="69"/>
                    <a:pt x="19"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8" name="Freeform 16">
              <a:extLst>
                <a:ext uri="{FF2B5EF4-FFF2-40B4-BE49-F238E27FC236}">
                  <a16:creationId xmlns:a16="http://schemas.microsoft.com/office/drawing/2014/main" id="{64B27F3D-85C5-41EA-8F00-68F0E955FB34}"/>
                </a:ext>
              </a:extLst>
            </p:cNvPr>
            <p:cNvSpPr/>
            <p:nvPr/>
          </p:nvSpPr>
          <p:spPr bwMode="auto">
            <a:xfrm>
              <a:off x="3506788" y="2308225"/>
              <a:ext cx="133350" cy="14288"/>
            </a:xfrm>
            <a:custGeom>
              <a:avLst/>
              <a:gdLst>
                <a:gd name="T0" fmla="*/ 33 w 35"/>
                <a:gd name="T1" fmla="*/ 4 h 4"/>
                <a:gd name="T2" fmla="*/ 2 w 35"/>
                <a:gd name="T3" fmla="*/ 4 h 4"/>
                <a:gd name="T4" fmla="*/ 0 w 35"/>
                <a:gd name="T5" fmla="*/ 2 h 4"/>
                <a:gd name="T6" fmla="*/ 2 w 35"/>
                <a:gd name="T7" fmla="*/ 0 h 4"/>
                <a:gd name="T8" fmla="*/ 33 w 35"/>
                <a:gd name="T9" fmla="*/ 0 h 4"/>
                <a:gd name="T10" fmla="*/ 35 w 35"/>
                <a:gd name="T11" fmla="*/ 2 h 4"/>
                <a:gd name="T12" fmla="*/ 33 w 3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5" h="4">
                  <a:moveTo>
                    <a:pt x="33" y="4"/>
                  </a:moveTo>
                  <a:cubicBezTo>
                    <a:pt x="2" y="4"/>
                    <a:pt x="2" y="4"/>
                    <a:pt x="2" y="4"/>
                  </a:cubicBezTo>
                  <a:cubicBezTo>
                    <a:pt x="1" y="4"/>
                    <a:pt x="0" y="3"/>
                    <a:pt x="0" y="2"/>
                  </a:cubicBezTo>
                  <a:cubicBezTo>
                    <a:pt x="0" y="1"/>
                    <a:pt x="1" y="0"/>
                    <a:pt x="2" y="0"/>
                  </a:cubicBezTo>
                  <a:cubicBezTo>
                    <a:pt x="33" y="0"/>
                    <a:pt x="33" y="0"/>
                    <a:pt x="33" y="0"/>
                  </a:cubicBezTo>
                  <a:cubicBezTo>
                    <a:pt x="34" y="0"/>
                    <a:pt x="35" y="1"/>
                    <a:pt x="35" y="2"/>
                  </a:cubicBezTo>
                  <a:cubicBezTo>
                    <a:pt x="35" y="3"/>
                    <a:pt x="34" y="4"/>
                    <a:pt x="3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9" name="Freeform 17">
              <a:extLst>
                <a:ext uri="{FF2B5EF4-FFF2-40B4-BE49-F238E27FC236}">
                  <a16:creationId xmlns:a16="http://schemas.microsoft.com/office/drawing/2014/main" id="{DA6106AA-D4E8-4F96-9D65-2509D787CA5F}"/>
                </a:ext>
              </a:extLst>
            </p:cNvPr>
            <p:cNvSpPr/>
            <p:nvPr/>
          </p:nvSpPr>
          <p:spPr bwMode="auto">
            <a:xfrm>
              <a:off x="3521076" y="2341563"/>
              <a:ext cx="106363" cy="15875"/>
            </a:xfrm>
            <a:custGeom>
              <a:avLst/>
              <a:gdLst>
                <a:gd name="T0" fmla="*/ 26 w 28"/>
                <a:gd name="T1" fmla="*/ 4 h 4"/>
                <a:gd name="T2" fmla="*/ 2 w 28"/>
                <a:gd name="T3" fmla="*/ 4 h 4"/>
                <a:gd name="T4" fmla="*/ 0 w 28"/>
                <a:gd name="T5" fmla="*/ 2 h 4"/>
                <a:gd name="T6" fmla="*/ 2 w 28"/>
                <a:gd name="T7" fmla="*/ 0 h 4"/>
                <a:gd name="T8" fmla="*/ 26 w 28"/>
                <a:gd name="T9" fmla="*/ 0 h 4"/>
                <a:gd name="T10" fmla="*/ 28 w 28"/>
                <a:gd name="T11" fmla="*/ 2 h 4"/>
                <a:gd name="T12" fmla="*/ 26 w 2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6" y="4"/>
                  </a:moveTo>
                  <a:cubicBezTo>
                    <a:pt x="2" y="4"/>
                    <a:pt x="2" y="4"/>
                    <a:pt x="2" y="4"/>
                  </a:cubicBezTo>
                  <a:cubicBezTo>
                    <a:pt x="1" y="4"/>
                    <a:pt x="0" y="3"/>
                    <a:pt x="0" y="2"/>
                  </a:cubicBezTo>
                  <a:cubicBezTo>
                    <a:pt x="0" y="0"/>
                    <a:pt x="1" y="0"/>
                    <a:pt x="2" y="0"/>
                  </a:cubicBezTo>
                  <a:cubicBezTo>
                    <a:pt x="26" y="0"/>
                    <a:pt x="26" y="0"/>
                    <a:pt x="26" y="0"/>
                  </a:cubicBezTo>
                  <a:cubicBezTo>
                    <a:pt x="27" y="0"/>
                    <a:pt x="28" y="0"/>
                    <a:pt x="28" y="2"/>
                  </a:cubicBezTo>
                  <a:cubicBezTo>
                    <a:pt x="28" y="3"/>
                    <a:pt x="27" y="4"/>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10" name="Freeform 18">
              <a:extLst>
                <a:ext uri="{FF2B5EF4-FFF2-40B4-BE49-F238E27FC236}">
                  <a16:creationId xmlns:a16="http://schemas.microsoft.com/office/drawing/2014/main" id="{5DC08C7B-B817-4DB9-8FF8-6424B58E6D8D}"/>
                </a:ext>
              </a:extLst>
            </p:cNvPr>
            <p:cNvSpPr/>
            <p:nvPr/>
          </p:nvSpPr>
          <p:spPr bwMode="auto">
            <a:xfrm>
              <a:off x="3525838" y="2117725"/>
              <a:ext cx="33338" cy="160338"/>
            </a:xfrm>
            <a:custGeom>
              <a:avLst/>
              <a:gdLst>
                <a:gd name="T0" fmla="*/ 12 w 21"/>
                <a:gd name="T1" fmla="*/ 101 h 101"/>
                <a:gd name="T2" fmla="*/ 0 w 21"/>
                <a:gd name="T3" fmla="*/ 2 h 101"/>
                <a:gd name="T4" fmla="*/ 9 w 21"/>
                <a:gd name="T5" fmla="*/ 0 h 101"/>
                <a:gd name="T6" fmla="*/ 21 w 21"/>
                <a:gd name="T7" fmla="*/ 101 h 101"/>
                <a:gd name="T8" fmla="*/ 12 w 21"/>
                <a:gd name="T9" fmla="*/ 101 h 101"/>
              </a:gdLst>
              <a:ahLst/>
              <a:cxnLst>
                <a:cxn ang="0">
                  <a:pos x="T0" y="T1"/>
                </a:cxn>
                <a:cxn ang="0">
                  <a:pos x="T2" y="T3"/>
                </a:cxn>
                <a:cxn ang="0">
                  <a:pos x="T4" y="T5"/>
                </a:cxn>
                <a:cxn ang="0">
                  <a:pos x="T6" y="T7"/>
                </a:cxn>
                <a:cxn ang="0">
                  <a:pos x="T8" y="T9"/>
                </a:cxn>
              </a:cxnLst>
              <a:rect l="0" t="0" r="r" b="b"/>
              <a:pathLst>
                <a:path w="21" h="101">
                  <a:moveTo>
                    <a:pt x="12" y="101"/>
                  </a:moveTo>
                  <a:lnTo>
                    <a:pt x="0" y="2"/>
                  </a:lnTo>
                  <a:lnTo>
                    <a:pt x="9" y="0"/>
                  </a:lnTo>
                  <a:lnTo>
                    <a:pt x="21" y="101"/>
                  </a:lnTo>
                  <a:lnTo>
                    <a:pt x="12"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11" name="Freeform 19">
              <a:extLst>
                <a:ext uri="{FF2B5EF4-FFF2-40B4-BE49-F238E27FC236}">
                  <a16:creationId xmlns:a16="http://schemas.microsoft.com/office/drawing/2014/main" id="{C0410EB1-D57C-484F-8E8A-A7034277B4EA}"/>
                </a:ext>
              </a:extLst>
            </p:cNvPr>
            <p:cNvSpPr/>
            <p:nvPr/>
          </p:nvSpPr>
          <p:spPr bwMode="auto">
            <a:xfrm>
              <a:off x="3586163" y="2117725"/>
              <a:ext cx="34925" cy="160338"/>
            </a:xfrm>
            <a:custGeom>
              <a:avLst/>
              <a:gdLst>
                <a:gd name="T0" fmla="*/ 10 w 22"/>
                <a:gd name="T1" fmla="*/ 101 h 101"/>
                <a:gd name="T2" fmla="*/ 0 w 22"/>
                <a:gd name="T3" fmla="*/ 101 h 101"/>
                <a:gd name="T4" fmla="*/ 12 w 22"/>
                <a:gd name="T5" fmla="*/ 0 h 101"/>
                <a:gd name="T6" fmla="*/ 22 w 22"/>
                <a:gd name="T7" fmla="*/ 2 h 101"/>
                <a:gd name="T8" fmla="*/ 10 w 22"/>
                <a:gd name="T9" fmla="*/ 101 h 101"/>
              </a:gdLst>
              <a:ahLst/>
              <a:cxnLst>
                <a:cxn ang="0">
                  <a:pos x="T0" y="T1"/>
                </a:cxn>
                <a:cxn ang="0">
                  <a:pos x="T2" y="T3"/>
                </a:cxn>
                <a:cxn ang="0">
                  <a:pos x="T4" y="T5"/>
                </a:cxn>
                <a:cxn ang="0">
                  <a:pos x="T6" y="T7"/>
                </a:cxn>
                <a:cxn ang="0">
                  <a:pos x="T8" y="T9"/>
                </a:cxn>
              </a:cxnLst>
              <a:rect l="0" t="0" r="r" b="b"/>
              <a:pathLst>
                <a:path w="22" h="101">
                  <a:moveTo>
                    <a:pt x="10" y="101"/>
                  </a:moveTo>
                  <a:lnTo>
                    <a:pt x="0" y="101"/>
                  </a:lnTo>
                  <a:lnTo>
                    <a:pt x="12" y="0"/>
                  </a:lnTo>
                  <a:lnTo>
                    <a:pt x="22" y="2"/>
                  </a:lnTo>
                  <a:lnTo>
                    <a:pt x="10"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12" name="Freeform 20">
              <a:extLst>
                <a:ext uri="{FF2B5EF4-FFF2-40B4-BE49-F238E27FC236}">
                  <a16:creationId xmlns:a16="http://schemas.microsoft.com/office/drawing/2014/main" id="{941F3E6F-CD71-481E-A802-48E05FFA052B}"/>
                </a:ext>
              </a:extLst>
            </p:cNvPr>
            <p:cNvSpPr/>
            <p:nvPr/>
          </p:nvSpPr>
          <p:spPr bwMode="auto">
            <a:xfrm>
              <a:off x="3532188" y="2132013"/>
              <a:ext cx="80963" cy="26988"/>
            </a:xfrm>
            <a:custGeom>
              <a:avLst/>
              <a:gdLst>
                <a:gd name="T0" fmla="*/ 18 w 21"/>
                <a:gd name="T1" fmla="*/ 7 h 7"/>
                <a:gd name="T2" fmla="*/ 15 w 21"/>
                <a:gd name="T3" fmla="*/ 5 h 7"/>
                <a:gd name="T4" fmla="*/ 13 w 21"/>
                <a:gd name="T5" fmla="*/ 7 h 7"/>
                <a:gd name="T6" fmla="*/ 10 w 21"/>
                <a:gd name="T7" fmla="*/ 5 h 7"/>
                <a:gd name="T8" fmla="*/ 8 w 21"/>
                <a:gd name="T9" fmla="*/ 7 h 7"/>
                <a:gd name="T10" fmla="*/ 5 w 21"/>
                <a:gd name="T11" fmla="*/ 5 h 7"/>
                <a:gd name="T12" fmla="*/ 3 w 21"/>
                <a:gd name="T13" fmla="*/ 7 h 7"/>
                <a:gd name="T14" fmla="*/ 0 w 21"/>
                <a:gd name="T15" fmla="*/ 4 h 7"/>
                <a:gd name="T16" fmla="*/ 0 w 21"/>
                <a:gd name="T17" fmla="*/ 3 h 7"/>
                <a:gd name="T18" fmla="*/ 1 w 21"/>
                <a:gd name="T19" fmla="*/ 4 h 7"/>
                <a:gd name="T20" fmla="*/ 1 w 21"/>
                <a:gd name="T21" fmla="*/ 0 h 7"/>
                <a:gd name="T22" fmla="*/ 3 w 21"/>
                <a:gd name="T23" fmla="*/ 1 h 7"/>
                <a:gd name="T24" fmla="*/ 5 w 21"/>
                <a:gd name="T25" fmla="*/ 0 h 7"/>
                <a:gd name="T26" fmla="*/ 8 w 21"/>
                <a:gd name="T27" fmla="*/ 1 h 7"/>
                <a:gd name="T28" fmla="*/ 10 w 21"/>
                <a:gd name="T29" fmla="*/ 0 h 7"/>
                <a:gd name="T30" fmla="*/ 13 w 21"/>
                <a:gd name="T31" fmla="*/ 1 h 7"/>
                <a:gd name="T32" fmla="*/ 15 w 21"/>
                <a:gd name="T33" fmla="*/ 0 h 7"/>
                <a:gd name="T34" fmla="*/ 18 w 21"/>
                <a:gd name="T35" fmla="*/ 1 h 7"/>
                <a:gd name="T36" fmla="*/ 20 w 21"/>
                <a:gd name="T37" fmla="*/ 0 h 7"/>
                <a:gd name="T38" fmla="*/ 20 w 21"/>
                <a:gd name="T39" fmla="*/ 4 h 7"/>
                <a:gd name="T40" fmla="*/ 21 w 21"/>
                <a:gd name="T41" fmla="*/ 3 h 7"/>
                <a:gd name="T42" fmla="*/ 21 w 21"/>
                <a:gd name="T43" fmla="*/ 4 h 7"/>
                <a:gd name="T44" fmla="*/ 18 w 21"/>
                <a:gd name="T4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7">
                  <a:moveTo>
                    <a:pt x="18" y="7"/>
                  </a:moveTo>
                  <a:cubicBezTo>
                    <a:pt x="17" y="7"/>
                    <a:pt x="16" y="6"/>
                    <a:pt x="15" y="5"/>
                  </a:cubicBezTo>
                  <a:cubicBezTo>
                    <a:pt x="15" y="6"/>
                    <a:pt x="14" y="7"/>
                    <a:pt x="13" y="7"/>
                  </a:cubicBezTo>
                  <a:cubicBezTo>
                    <a:pt x="12" y="7"/>
                    <a:pt x="11" y="6"/>
                    <a:pt x="10" y="5"/>
                  </a:cubicBezTo>
                  <a:cubicBezTo>
                    <a:pt x="10" y="6"/>
                    <a:pt x="9" y="7"/>
                    <a:pt x="8" y="7"/>
                  </a:cubicBezTo>
                  <a:cubicBezTo>
                    <a:pt x="7" y="7"/>
                    <a:pt x="6" y="6"/>
                    <a:pt x="5" y="5"/>
                  </a:cubicBezTo>
                  <a:cubicBezTo>
                    <a:pt x="5" y="6"/>
                    <a:pt x="4" y="7"/>
                    <a:pt x="3" y="7"/>
                  </a:cubicBezTo>
                  <a:cubicBezTo>
                    <a:pt x="1" y="7"/>
                    <a:pt x="0" y="5"/>
                    <a:pt x="0" y="4"/>
                  </a:cubicBezTo>
                  <a:cubicBezTo>
                    <a:pt x="0" y="4"/>
                    <a:pt x="0" y="4"/>
                    <a:pt x="0" y="3"/>
                  </a:cubicBezTo>
                  <a:cubicBezTo>
                    <a:pt x="0" y="4"/>
                    <a:pt x="0" y="4"/>
                    <a:pt x="1" y="4"/>
                  </a:cubicBezTo>
                  <a:cubicBezTo>
                    <a:pt x="1" y="0"/>
                    <a:pt x="1" y="0"/>
                    <a:pt x="1" y="0"/>
                  </a:cubicBezTo>
                  <a:cubicBezTo>
                    <a:pt x="2" y="0"/>
                    <a:pt x="3" y="0"/>
                    <a:pt x="3" y="1"/>
                  </a:cubicBezTo>
                  <a:cubicBezTo>
                    <a:pt x="3" y="0"/>
                    <a:pt x="4" y="0"/>
                    <a:pt x="5" y="0"/>
                  </a:cubicBezTo>
                  <a:cubicBezTo>
                    <a:pt x="7" y="0"/>
                    <a:pt x="7" y="0"/>
                    <a:pt x="8" y="1"/>
                  </a:cubicBezTo>
                  <a:cubicBezTo>
                    <a:pt x="8" y="0"/>
                    <a:pt x="9" y="0"/>
                    <a:pt x="10" y="0"/>
                  </a:cubicBezTo>
                  <a:cubicBezTo>
                    <a:pt x="12" y="0"/>
                    <a:pt x="12" y="1"/>
                    <a:pt x="13" y="1"/>
                  </a:cubicBezTo>
                  <a:cubicBezTo>
                    <a:pt x="13" y="1"/>
                    <a:pt x="14" y="0"/>
                    <a:pt x="15" y="0"/>
                  </a:cubicBezTo>
                  <a:cubicBezTo>
                    <a:pt x="16" y="0"/>
                    <a:pt x="17" y="1"/>
                    <a:pt x="18" y="1"/>
                  </a:cubicBezTo>
                  <a:cubicBezTo>
                    <a:pt x="18" y="1"/>
                    <a:pt x="19" y="0"/>
                    <a:pt x="20" y="0"/>
                  </a:cubicBezTo>
                  <a:cubicBezTo>
                    <a:pt x="20" y="4"/>
                    <a:pt x="20" y="4"/>
                    <a:pt x="20" y="4"/>
                  </a:cubicBezTo>
                  <a:cubicBezTo>
                    <a:pt x="21" y="4"/>
                    <a:pt x="21" y="4"/>
                    <a:pt x="21" y="3"/>
                  </a:cubicBezTo>
                  <a:cubicBezTo>
                    <a:pt x="21" y="4"/>
                    <a:pt x="21" y="4"/>
                    <a:pt x="21" y="4"/>
                  </a:cubicBezTo>
                  <a:cubicBezTo>
                    <a:pt x="20" y="5"/>
                    <a:pt x="20" y="7"/>
                    <a:pt x="1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000BB73D-87ED-4B06-B051-77D6ECA87C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245" y="2289036"/>
            <a:ext cx="7303599" cy="4087172"/>
          </a:xfrm>
          <a:prstGeom prst="rect">
            <a:avLst/>
          </a:prstGeom>
        </p:spPr>
      </p:pic>
      <p:pic>
        <p:nvPicPr>
          <p:cNvPr id="5" name="תמונה 4">
            <a:extLst>
              <a:ext uri="{FF2B5EF4-FFF2-40B4-BE49-F238E27FC236}">
                <a16:creationId xmlns:a16="http://schemas.microsoft.com/office/drawing/2014/main" id="{C81DC681-11AA-479C-8797-E46857715AAA}"/>
              </a:ext>
            </a:extLst>
          </p:cNvPr>
          <p:cNvPicPr>
            <a:picLocks noChangeAspect="1"/>
          </p:cNvPicPr>
          <p:nvPr/>
        </p:nvPicPr>
        <p:blipFill>
          <a:blip r:embed="rId5"/>
          <a:stretch>
            <a:fillRect/>
          </a:stretch>
        </p:blipFill>
        <p:spPr>
          <a:xfrm>
            <a:off x="8926324" y="3255214"/>
            <a:ext cx="2493825" cy="3062805"/>
          </a:xfrm>
          <a:prstGeom prst="rect">
            <a:avLst/>
          </a:prstGeom>
        </p:spPr>
      </p:pic>
      <p:sp>
        <p:nvSpPr>
          <p:cNvPr id="6" name="MH_Number_1">
            <a:extLst>
              <a:ext uri="{FF2B5EF4-FFF2-40B4-BE49-F238E27FC236}">
                <a16:creationId xmlns:a16="http://schemas.microsoft.com/office/drawing/2014/main" id="{39FA2F7E-0D37-4F6C-9100-E15D257C475C}"/>
              </a:ext>
            </a:extLst>
          </p:cNvPr>
          <p:cNvSpPr/>
          <p:nvPr>
            <p:custDataLst>
              <p:tags r:id="rId1"/>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5</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7" name="MH_Entry_1">
            <a:extLst>
              <a:ext uri="{FF2B5EF4-FFF2-40B4-BE49-F238E27FC236}">
                <a16:creationId xmlns:a16="http://schemas.microsoft.com/office/drawing/2014/main" id="{18435C7E-9CF2-40AB-97F9-1E1AC3412B29}"/>
              </a:ext>
            </a:extLst>
          </p:cNvPr>
          <p:cNvSpPr/>
          <p:nvPr>
            <p:custDataLst>
              <p:tags r:id="rId2"/>
            </p:custDataLst>
          </p:nvPr>
        </p:nvSpPr>
        <p:spPr>
          <a:xfrm>
            <a:off x="1216833" y="444301"/>
            <a:ext cx="5242156"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Predcitions and Results</a:t>
            </a:r>
            <a:endParaRPr lang="zh-CN" altLang="en-US" sz="4000" dirty="0">
              <a:solidFill>
                <a:schemeClr val="bg1"/>
              </a:solidFill>
              <a:latin typeface="Berlin Sans FB" panose="020E0602020502020306" pitchFamily="34" charset="0"/>
              <a:ea typeface="黑体" pitchFamily="49" charset="-122"/>
            </a:endParaRPr>
          </a:p>
        </p:txBody>
      </p:sp>
      <p:sp>
        <p:nvSpPr>
          <p:cNvPr id="8" name="תיבת טקסט 7">
            <a:extLst>
              <a:ext uri="{FF2B5EF4-FFF2-40B4-BE49-F238E27FC236}">
                <a16:creationId xmlns:a16="http://schemas.microsoft.com/office/drawing/2014/main" id="{DAEB4732-68FE-4AC8-A32D-1E89F30E80DC}"/>
              </a:ext>
            </a:extLst>
          </p:cNvPr>
          <p:cNvSpPr txBox="1"/>
          <p:nvPr/>
        </p:nvSpPr>
        <p:spPr>
          <a:xfrm>
            <a:off x="585180" y="1915499"/>
            <a:ext cx="3122297" cy="369332"/>
          </a:xfrm>
          <a:prstGeom prst="rect">
            <a:avLst/>
          </a:prstGeom>
          <a:noFill/>
        </p:spPr>
        <p:txBody>
          <a:bodyPr wrap="square" rtlCol="1">
            <a:spAutoFit/>
          </a:bodyPr>
          <a:lstStyle/>
          <a:p>
            <a:r>
              <a:rPr lang="en-US" dirty="0"/>
              <a:t>XGBRegressor:</a:t>
            </a:r>
            <a:endParaRPr lang="he-IL" dirty="0"/>
          </a:p>
        </p:txBody>
      </p:sp>
      <p:sp>
        <p:nvSpPr>
          <p:cNvPr id="9" name="תיבת טקסט 8">
            <a:extLst>
              <a:ext uri="{FF2B5EF4-FFF2-40B4-BE49-F238E27FC236}">
                <a16:creationId xmlns:a16="http://schemas.microsoft.com/office/drawing/2014/main" id="{42EE458B-619D-451C-9AF2-C76FC615A9D3}"/>
              </a:ext>
            </a:extLst>
          </p:cNvPr>
          <p:cNvSpPr txBox="1"/>
          <p:nvPr/>
        </p:nvSpPr>
        <p:spPr>
          <a:xfrm>
            <a:off x="8926324" y="2891240"/>
            <a:ext cx="3122297" cy="369332"/>
          </a:xfrm>
          <a:prstGeom prst="rect">
            <a:avLst/>
          </a:prstGeom>
          <a:noFill/>
        </p:spPr>
        <p:txBody>
          <a:bodyPr wrap="square" rtlCol="1">
            <a:spAutoFit/>
          </a:bodyPr>
          <a:lstStyle/>
          <a:p>
            <a:r>
              <a:rPr lang="en-US" dirty="0"/>
              <a:t>LinearRegression:</a:t>
            </a:r>
            <a:endParaRPr lang="he-IL" dirty="0"/>
          </a:p>
        </p:txBody>
      </p:sp>
      <p:grpSp>
        <p:nvGrpSpPr>
          <p:cNvPr id="16" name="组合 11">
            <a:extLst>
              <a:ext uri="{FF2B5EF4-FFF2-40B4-BE49-F238E27FC236}">
                <a16:creationId xmlns:a16="http://schemas.microsoft.com/office/drawing/2014/main" id="{BFFE03DE-09C9-4133-BE5A-43FA46D7DFCA}"/>
              </a:ext>
            </a:extLst>
          </p:cNvPr>
          <p:cNvGrpSpPr/>
          <p:nvPr/>
        </p:nvGrpSpPr>
        <p:grpSpPr bwMode="auto">
          <a:xfrm>
            <a:off x="11096012" y="5902036"/>
            <a:ext cx="648274" cy="597463"/>
            <a:chOff x="6457950" y="4031556"/>
            <a:chExt cx="940525" cy="777197"/>
          </a:xfrm>
        </p:grpSpPr>
        <p:sp>
          <p:nvSpPr>
            <p:cNvPr id="17" name="椭圆 12">
              <a:extLst>
                <a:ext uri="{FF2B5EF4-FFF2-40B4-BE49-F238E27FC236}">
                  <a16:creationId xmlns:a16="http://schemas.microsoft.com/office/drawing/2014/main" id="{AD987A66-7F8A-4E46-ACD4-994C22AB5283}"/>
                </a:ext>
              </a:extLst>
            </p:cNvPr>
            <p:cNvSpPr/>
            <p:nvPr/>
          </p:nvSpPr>
          <p:spPr>
            <a:xfrm>
              <a:off x="6457950" y="4031556"/>
              <a:ext cx="940525" cy="7771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8" name="Freeform 1533">
              <a:extLst>
                <a:ext uri="{FF2B5EF4-FFF2-40B4-BE49-F238E27FC236}">
                  <a16:creationId xmlns:a16="http://schemas.microsoft.com/office/drawing/2014/main" id="{A28C8197-9056-4D07-83DE-17AD6D04F8A2}"/>
                </a:ext>
              </a:extLst>
            </p:cNvPr>
            <p:cNvSpPr/>
            <p:nvPr/>
          </p:nvSpPr>
          <p:spPr bwMode="auto">
            <a:xfrm>
              <a:off x="6658531" y="4211209"/>
              <a:ext cx="539362" cy="417890"/>
            </a:xfrm>
            <a:custGeom>
              <a:avLst/>
              <a:gdLst>
                <a:gd name="T0" fmla="*/ 184155 w 2417763"/>
                <a:gd name="T1" fmla="*/ 399412 h 1873250"/>
                <a:gd name="T2" fmla="*/ 350108 w 2417763"/>
                <a:gd name="T3" fmla="*/ 404078 h 1873250"/>
                <a:gd name="T4" fmla="*/ 350108 w 2417763"/>
                <a:gd name="T5" fmla="*/ 394162 h 1873250"/>
                <a:gd name="T6" fmla="*/ 187724 w 2417763"/>
                <a:gd name="T7" fmla="*/ 374685 h 1873250"/>
                <a:gd name="T8" fmla="*/ 187724 w 2417763"/>
                <a:gd name="T9" fmla="*/ 384601 h 1873250"/>
                <a:gd name="T10" fmla="*/ 353082 w 2417763"/>
                <a:gd name="T11" fmla="*/ 379934 h 1873250"/>
                <a:gd name="T12" fmla="*/ 187724 w 2417763"/>
                <a:gd name="T13" fmla="*/ 374685 h 1873250"/>
                <a:gd name="T14" fmla="*/ 184155 w 2417763"/>
                <a:gd name="T15" fmla="*/ 360290 h 1873250"/>
                <a:gd name="T16" fmla="*/ 350108 w 2417763"/>
                <a:gd name="T17" fmla="*/ 365123 h 1873250"/>
                <a:gd name="T18" fmla="*/ 350108 w 2417763"/>
                <a:gd name="T19" fmla="*/ 354853 h 1873250"/>
                <a:gd name="T20" fmla="*/ 187724 w 2417763"/>
                <a:gd name="T21" fmla="*/ 337854 h 1873250"/>
                <a:gd name="T22" fmla="*/ 187724 w 2417763"/>
                <a:gd name="T23" fmla="*/ 347061 h 1873250"/>
                <a:gd name="T24" fmla="*/ 353082 w 2417763"/>
                <a:gd name="T25" fmla="*/ 342458 h 1873250"/>
                <a:gd name="T26" fmla="*/ 187724 w 2417763"/>
                <a:gd name="T27" fmla="*/ 337854 h 1873250"/>
                <a:gd name="T28" fmla="*/ 184155 w 2417763"/>
                <a:gd name="T29" fmla="*/ 322803 h 1873250"/>
                <a:gd name="T30" fmla="*/ 350108 w 2417763"/>
                <a:gd name="T31" fmla="*/ 327584 h 1873250"/>
                <a:gd name="T32" fmla="*/ 350108 w 2417763"/>
                <a:gd name="T33" fmla="*/ 318022 h 1873250"/>
                <a:gd name="T34" fmla="*/ 140241 w 2417763"/>
                <a:gd name="T35" fmla="*/ 305626 h 1873250"/>
                <a:gd name="T36" fmla="*/ 397350 w 2417763"/>
                <a:gd name="T37" fmla="*/ 400664 h 1873250"/>
                <a:gd name="T38" fmla="*/ 159836 w 2417763"/>
                <a:gd name="T39" fmla="*/ 417890 h 1873250"/>
                <a:gd name="T40" fmla="*/ 140241 w 2417763"/>
                <a:gd name="T41" fmla="*/ 305626 h 1873250"/>
                <a:gd name="T42" fmla="*/ 49934 w 2417763"/>
                <a:gd name="T43" fmla="*/ 137585 h 1873250"/>
                <a:gd name="T44" fmla="*/ 87474 w 2417763"/>
                <a:gd name="T45" fmla="*/ 137585 h 1873250"/>
                <a:gd name="T46" fmla="*/ 472429 w 2417763"/>
                <a:gd name="T47" fmla="*/ 126430 h 1873250"/>
                <a:gd name="T48" fmla="*/ 472429 w 2417763"/>
                <a:gd name="T49" fmla="*/ 146616 h 1873250"/>
                <a:gd name="T50" fmla="*/ 472429 w 2417763"/>
                <a:gd name="T51" fmla="*/ 126430 h 1873250"/>
                <a:gd name="T52" fmla="*/ 428869 w 2417763"/>
                <a:gd name="T53" fmla="*/ 136523 h 1873250"/>
                <a:gd name="T54" fmla="*/ 451534 w 2417763"/>
                <a:gd name="T55" fmla="*/ 136523 h 1873250"/>
                <a:gd name="T56" fmla="*/ 36829 w 2417763"/>
                <a:gd name="T57" fmla="*/ 112264 h 1873250"/>
                <a:gd name="T58" fmla="*/ 140187 w 2417763"/>
                <a:gd name="T59" fmla="*/ 181689 h 1873250"/>
                <a:gd name="T60" fmla="*/ 377791 w 2417763"/>
                <a:gd name="T61" fmla="*/ 198897 h 1873250"/>
                <a:gd name="T62" fmla="*/ 397393 w 2417763"/>
                <a:gd name="T63" fmla="*/ 112264 h 1873250"/>
                <a:gd name="T64" fmla="*/ 539362 w 2417763"/>
                <a:gd name="T65" fmla="*/ 225599 h 1873250"/>
                <a:gd name="T66" fmla="*/ 447290 w 2417763"/>
                <a:gd name="T67" fmla="*/ 335374 h 1873250"/>
                <a:gd name="T68" fmla="*/ 430064 w 2417763"/>
                <a:gd name="T69" fmla="*/ 279597 h 1873250"/>
                <a:gd name="T70" fmla="*/ 89696 w 2417763"/>
                <a:gd name="T71" fmla="*/ 293838 h 1873250"/>
                <a:gd name="T72" fmla="*/ 36829 w 2417763"/>
                <a:gd name="T73" fmla="*/ 335374 h 1873250"/>
                <a:gd name="T74" fmla="*/ 36829 w 2417763"/>
                <a:gd name="T75" fmla="*/ 112264 h 1873250"/>
                <a:gd name="T76" fmla="*/ 377755 w 2417763"/>
                <a:gd name="T77" fmla="*/ 0 h 1873250"/>
                <a:gd name="T78" fmla="*/ 397350 w 2417763"/>
                <a:gd name="T79" fmla="*/ 112264 h 1873250"/>
                <a:gd name="T80" fmla="*/ 140241 w 2417763"/>
                <a:gd name="T81" fmla="*/ 17226 h 187325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17763" h="1873250">
                  <a:moveTo>
                    <a:pt x="841498" y="1766888"/>
                  </a:moveTo>
                  <a:cubicBezTo>
                    <a:pt x="833499" y="1766888"/>
                    <a:pt x="825500" y="1777347"/>
                    <a:pt x="825500" y="1790421"/>
                  </a:cubicBezTo>
                  <a:cubicBezTo>
                    <a:pt x="825500" y="1800879"/>
                    <a:pt x="833499" y="1811338"/>
                    <a:pt x="841498" y="1811338"/>
                  </a:cubicBezTo>
                  <a:cubicBezTo>
                    <a:pt x="841520" y="1811338"/>
                    <a:pt x="845511" y="1811338"/>
                    <a:pt x="1569407" y="1811338"/>
                  </a:cubicBezTo>
                  <a:cubicBezTo>
                    <a:pt x="1577406" y="1811338"/>
                    <a:pt x="1582738" y="1800879"/>
                    <a:pt x="1582738" y="1790421"/>
                  </a:cubicBezTo>
                  <a:cubicBezTo>
                    <a:pt x="1582738" y="1777347"/>
                    <a:pt x="1577406" y="1766888"/>
                    <a:pt x="1569407" y="1766888"/>
                  </a:cubicBezTo>
                  <a:cubicBezTo>
                    <a:pt x="1569389" y="1766888"/>
                    <a:pt x="1565817" y="1766888"/>
                    <a:pt x="841498" y="1766888"/>
                  </a:cubicBezTo>
                  <a:close/>
                  <a:moveTo>
                    <a:pt x="841498" y="1679576"/>
                  </a:moveTo>
                  <a:cubicBezTo>
                    <a:pt x="833499" y="1679576"/>
                    <a:pt x="825500" y="1690035"/>
                    <a:pt x="825500" y="1703109"/>
                  </a:cubicBezTo>
                  <a:cubicBezTo>
                    <a:pt x="825500" y="1713567"/>
                    <a:pt x="833499" y="1724026"/>
                    <a:pt x="841498" y="1724026"/>
                  </a:cubicBezTo>
                  <a:cubicBezTo>
                    <a:pt x="841523" y="1724026"/>
                    <a:pt x="845780" y="1724026"/>
                    <a:pt x="1569407" y="1724026"/>
                  </a:cubicBezTo>
                  <a:cubicBezTo>
                    <a:pt x="1577406" y="1724026"/>
                    <a:pt x="1582738" y="1713567"/>
                    <a:pt x="1582738" y="1703109"/>
                  </a:cubicBezTo>
                  <a:cubicBezTo>
                    <a:pt x="1582738" y="1690035"/>
                    <a:pt x="1577406" y="1679576"/>
                    <a:pt x="1569407" y="1679576"/>
                  </a:cubicBezTo>
                  <a:cubicBezTo>
                    <a:pt x="1569387" y="1679576"/>
                    <a:pt x="1565629" y="1679576"/>
                    <a:pt x="841498" y="1679576"/>
                  </a:cubicBezTo>
                  <a:close/>
                  <a:moveTo>
                    <a:pt x="841498" y="1590676"/>
                  </a:moveTo>
                  <a:cubicBezTo>
                    <a:pt x="833499" y="1590676"/>
                    <a:pt x="825500" y="1601509"/>
                    <a:pt x="825500" y="1615049"/>
                  </a:cubicBezTo>
                  <a:cubicBezTo>
                    <a:pt x="825500" y="1625882"/>
                    <a:pt x="833499" y="1636714"/>
                    <a:pt x="841498" y="1636714"/>
                  </a:cubicBezTo>
                  <a:cubicBezTo>
                    <a:pt x="841526" y="1636714"/>
                    <a:pt x="845993" y="1636714"/>
                    <a:pt x="1569407" y="1636714"/>
                  </a:cubicBezTo>
                  <a:cubicBezTo>
                    <a:pt x="1577406" y="1636714"/>
                    <a:pt x="1582738" y="1625882"/>
                    <a:pt x="1582738" y="1615049"/>
                  </a:cubicBezTo>
                  <a:cubicBezTo>
                    <a:pt x="1582738" y="1601509"/>
                    <a:pt x="1577406" y="1590676"/>
                    <a:pt x="1569407" y="1590676"/>
                  </a:cubicBezTo>
                  <a:cubicBezTo>
                    <a:pt x="1569385" y="1590676"/>
                    <a:pt x="1565495" y="1590676"/>
                    <a:pt x="841498" y="1590676"/>
                  </a:cubicBezTo>
                  <a:close/>
                  <a:moveTo>
                    <a:pt x="841498" y="1514476"/>
                  </a:moveTo>
                  <a:cubicBezTo>
                    <a:pt x="833499" y="1514476"/>
                    <a:pt x="825500" y="1522215"/>
                    <a:pt x="825500" y="1535114"/>
                  </a:cubicBezTo>
                  <a:cubicBezTo>
                    <a:pt x="825500" y="1545432"/>
                    <a:pt x="833499" y="1555751"/>
                    <a:pt x="841498" y="1555751"/>
                  </a:cubicBezTo>
                  <a:cubicBezTo>
                    <a:pt x="841528" y="1555751"/>
                    <a:pt x="846170" y="1555751"/>
                    <a:pt x="1569407" y="1555751"/>
                  </a:cubicBezTo>
                  <a:cubicBezTo>
                    <a:pt x="1577406" y="1555751"/>
                    <a:pt x="1582738" y="1545432"/>
                    <a:pt x="1582738" y="1535114"/>
                  </a:cubicBezTo>
                  <a:cubicBezTo>
                    <a:pt x="1582738" y="1522215"/>
                    <a:pt x="1577406" y="1514476"/>
                    <a:pt x="1569407" y="1514476"/>
                  </a:cubicBezTo>
                  <a:cubicBezTo>
                    <a:pt x="1569384" y="1514476"/>
                    <a:pt x="1565394" y="1514476"/>
                    <a:pt x="841498" y="1514476"/>
                  </a:cubicBezTo>
                  <a:close/>
                  <a:moveTo>
                    <a:pt x="841498" y="1425576"/>
                  </a:moveTo>
                  <a:cubicBezTo>
                    <a:pt x="833499" y="1425576"/>
                    <a:pt x="825500" y="1433613"/>
                    <a:pt x="825500" y="1447008"/>
                  </a:cubicBezTo>
                  <a:cubicBezTo>
                    <a:pt x="825500" y="1457723"/>
                    <a:pt x="833499" y="1468439"/>
                    <a:pt x="841498" y="1468439"/>
                  </a:cubicBezTo>
                  <a:cubicBezTo>
                    <a:pt x="841530" y="1468439"/>
                    <a:pt x="846323" y="1468439"/>
                    <a:pt x="1569407" y="1468439"/>
                  </a:cubicBezTo>
                  <a:cubicBezTo>
                    <a:pt x="1577406" y="1468439"/>
                    <a:pt x="1582738" y="1457723"/>
                    <a:pt x="1582738" y="1447008"/>
                  </a:cubicBezTo>
                  <a:cubicBezTo>
                    <a:pt x="1582738" y="1433613"/>
                    <a:pt x="1577406" y="1425576"/>
                    <a:pt x="1569407" y="1425576"/>
                  </a:cubicBezTo>
                  <a:cubicBezTo>
                    <a:pt x="1569383" y="1425576"/>
                    <a:pt x="1565311" y="1425576"/>
                    <a:pt x="841498" y="1425576"/>
                  </a:cubicBezTo>
                  <a:close/>
                  <a:moveTo>
                    <a:pt x="628650" y="1370012"/>
                  </a:moveTo>
                  <a:cubicBezTo>
                    <a:pt x="628689" y="1370012"/>
                    <a:pt x="635362" y="1370012"/>
                    <a:pt x="1781175" y="1370012"/>
                  </a:cubicBezTo>
                  <a:cubicBezTo>
                    <a:pt x="1781175" y="1370046"/>
                    <a:pt x="1781175" y="1373798"/>
                    <a:pt x="1781175" y="1796034"/>
                  </a:cubicBezTo>
                  <a:cubicBezTo>
                    <a:pt x="1781175" y="1838636"/>
                    <a:pt x="1741249" y="1873250"/>
                    <a:pt x="1693338" y="1873250"/>
                  </a:cubicBezTo>
                  <a:cubicBezTo>
                    <a:pt x="1693301" y="1873250"/>
                    <a:pt x="1687336" y="1873250"/>
                    <a:pt x="716487" y="1873250"/>
                  </a:cubicBezTo>
                  <a:cubicBezTo>
                    <a:pt x="665914" y="1873250"/>
                    <a:pt x="628650" y="1838636"/>
                    <a:pt x="628650" y="1796034"/>
                  </a:cubicBezTo>
                  <a:lnTo>
                    <a:pt x="628650" y="1370012"/>
                  </a:lnTo>
                  <a:close/>
                  <a:moveTo>
                    <a:pt x="307976" y="587376"/>
                  </a:moveTo>
                  <a:cubicBezTo>
                    <a:pt x="261508" y="587376"/>
                    <a:pt x="223838" y="600525"/>
                    <a:pt x="223838" y="616745"/>
                  </a:cubicBezTo>
                  <a:cubicBezTo>
                    <a:pt x="223838" y="632965"/>
                    <a:pt x="261508" y="646114"/>
                    <a:pt x="307976" y="646114"/>
                  </a:cubicBezTo>
                  <a:cubicBezTo>
                    <a:pt x="354444" y="646114"/>
                    <a:pt x="392114" y="632965"/>
                    <a:pt x="392114" y="616745"/>
                  </a:cubicBezTo>
                  <a:cubicBezTo>
                    <a:pt x="392114" y="600525"/>
                    <a:pt x="354444" y="587376"/>
                    <a:pt x="307976" y="587376"/>
                  </a:cubicBezTo>
                  <a:close/>
                  <a:moveTo>
                    <a:pt x="2117725" y="566738"/>
                  </a:moveTo>
                  <a:cubicBezTo>
                    <a:pt x="2089669" y="566738"/>
                    <a:pt x="2066925" y="586994"/>
                    <a:pt x="2066925" y="611982"/>
                  </a:cubicBezTo>
                  <a:cubicBezTo>
                    <a:pt x="2066925" y="636970"/>
                    <a:pt x="2089669" y="657226"/>
                    <a:pt x="2117725" y="657226"/>
                  </a:cubicBezTo>
                  <a:cubicBezTo>
                    <a:pt x="2145781" y="657226"/>
                    <a:pt x="2168525" y="636970"/>
                    <a:pt x="2168525" y="611982"/>
                  </a:cubicBezTo>
                  <a:cubicBezTo>
                    <a:pt x="2168525" y="586994"/>
                    <a:pt x="2145781" y="566738"/>
                    <a:pt x="2117725" y="566738"/>
                  </a:cubicBezTo>
                  <a:close/>
                  <a:moveTo>
                    <a:pt x="1973263" y="566738"/>
                  </a:moveTo>
                  <a:cubicBezTo>
                    <a:pt x="1945207" y="566738"/>
                    <a:pt x="1922463" y="586994"/>
                    <a:pt x="1922463" y="611982"/>
                  </a:cubicBezTo>
                  <a:cubicBezTo>
                    <a:pt x="1922463" y="636970"/>
                    <a:pt x="1945207" y="657226"/>
                    <a:pt x="1973263" y="657226"/>
                  </a:cubicBezTo>
                  <a:cubicBezTo>
                    <a:pt x="2001319" y="657226"/>
                    <a:pt x="2024063" y="636970"/>
                    <a:pt x="2024063" y="611982"/>
                  </a:cubicBezTo>
                  <a:cubicBezTo>
                    <a:pt x="2024063" y="586994"/>
                    <a:pt x="2001319" y="566738"/>
                    <a:pt x="1973263" y="566738"/>
                  </a:cubicBezTo>
                  <a:close/>
                  <a:moveTo>
                    <a:pt x="165090" y="503237"/>
                  </a:moveTo>
                  <a:cubicBezTo>
                    <a:pt x="165124" y="503237"/>
                    <a:pt x="169064" y="503237"/>
                    <a:pt x="628406" y="503237"/>
                  </a:cubicBezTo>
                  <a:cubicBezTo>
                    <a:pt x="628406" y="503269"/>
                    <a:pt x="628406" y="506376"/>
                    <a:pt x="628406" y="814446"/>
                  </a:cubicBezTo>
                  <a:cubicBezTo>
                    <a:pt x="628406" y="857005"/>
                    <a:pt x="665684" y="891584"/>
                    <a:pt x="716276" y="891584"/>
                  </a:cubicBezTo>
                  <a:cubicBezTo>
                    <a:pt x="716324" y="891584"/>
                    <a:pt x="723085" y="891584"/>
                    <a:pt x="1693499" y="891584"/>
                  </a:cubicBezTo>
                  <a:cubicBezTo>
                    <a:pt x="1741429" y="891584"/>
                    <a:pt x="1781370" y="857005"/>
                    <a:pt x="1781370" y="814446"/>
                  </a:cubicBezTo>
                  <a:cubicBezTo>
                    <a:pt x="1781370" y="814417"/>
                    <a:pt x="1781370" y="811418"/>
                    <a:pt x="1781370" y="503237"/>
                  </a:cubicBezTo>
                  <a:cubicBezTo>
                    <a:pt x="1781399" y="503237"/>
                    <a:pt x="1785017" y="503237"/>
                    <a:pt x="2244685" y="503237"/>
                  </a:cubicBezTo>
                  <a:cubicBezTo>
                    <a:pt x="2292615" y="503237"/>
                    <a:pt x="2417763" y="670811"/>
                    <a:pt x="2417763" y="1011279"/>
                  </a:cubicBezTo>
                  <a:cubicBezTo>
                    <a:pt x="2417763" y="1354407"/>
                    <a:pt x="2297940" y="1503362"/>
                    <a:pt x="2250011" y="1503362"/>
                  </a:cubicBezTo>
                  <a:cubicBezTo>
                    <a:pt x="2249986" y="1503362"/>
                    <a:pt x="2247537" y="1503362"/>
                    <a:pt x="2005039" y="1503362"/>
                  </a:cubicBezTo>
                  <a:cubicBezTo>
                    <a:pt x="2005039" y="1503183"/>
                    <a:pt x="2005039" y="1362358"/>
                    <a:pt x="2005039" y="1317169"/>
                  </a:cubicBezTo>
                  <a:cubicBezTo>
                    <a:pt x="2005039" y="1271950"/>
                    <a:pt x="1986400" y="1253331"/>
                    <a:pt x="1927820" y="1253331"/>
                  </a:cubicBezTo>
                  <a:cubicBezTo>
                    <a:pt x="1605629" y="1253331"/>
                    <a:pt x="734915" y="1253331"/>
                    <a:pt x="476630" y="1253331"/>
                  </a:cubicBezTo>
                  <a:cubicBezTo>
                    <a:pt x="428700" y="1253331"/>
                    <a:pt x="402073" y="1285250"/>
                    <a:pt x="402073" y="1317169"/>
                  </a:cubicBezTo>
                  <a:cubicBezTo>
                    <a:pt x="402073" y="1362383"/>
                    <a:pt x="402073" y="1503334"/>
                    <a:pt x="402073" y="1503362"/>
                  </a:cubicBezTo>
                  <a:cubicBezTo>
                    <a:pt x="402056" y="1503362"/>
                    <a:pt x="400083" y="1503362"/>
                    <a:pt x="165090" y="1503362"/>
                  </a:cubicBezTo>
                  <a:cubicBezTo>
                    <a:pt x="117160" y="1503362"/>
                    <a:pt x="0" y="1335788"/>
                    <a:pt x="0" y="995320"/>
                  </a:cubicBezTo>
                  <a:cubicBezTo>
                    <a:pt x="0" y="652192"/>
                    <a:pt x="117160" y="503237"/>
                    <a:pt x="165090" y="503237"/>
                  </a:cubicBezTo>
                  <a:close/>
                  <a:moveTo>
                    <a:pt x="716487" y="0"/>
                  </a:moveTo>
                  <a:cubicBezTo>
                    <a:pt x="716522" y="0"/>
                    <a:pt x="722407" y="0"/>
                    <a:pt x="1693338" y="0"/>
                  </a:cubicBezTo>
                  <a:cubicBezTo>
                    <a:pt x="1741249" y="0"/>
                    <a:pt x="1781175" y="34614"/>
                    <a:pt x="1781175" y="77216"/>
                  </a:cubicBezTo>
                  <a:lnTo>
                    <a:pt x="1781175" y="503238"/>
                  </a:lnTo>
                  <a:cubicBezTo>
                    <a:pt x="1781132" y="503238"/>
                    <a:pt x="1774086" y="503238"/>
                    <a:pt x="628650" y="503238"/>
                  </a:cubicBezTo>
                  <a:cubicBezTo>
                    <a:pt x="628650" y="503203"/>
                    <a:pt x="628650" y="499377"/>
                    <a:pt x="628650" y="77216"/>
                  </a:cubicBezTo>
                  <a:cubicBezTo>
                    <a:pt x="628650" y="34614"/>
                    <a:pt x="665914" y="0"/>
                    <a:pt x="716487"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extLst>
      <p:ext uri="{BB962C8B-B14F-4D97-AF65-F5344CB8AC3E}">
        <p14:creationId xmlns:p14="http://schemas.microsoft.com/office/powerpoint/2010/main" val="333081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D53E0902-566D-4B24-A6BB-A853D7996051}"/>
              </a:ext>
            </a:extLst>
          </p:cNvPr>
          <p:cNvPicPr>
            <a:picLocks noChangeAspect="1"/>
          </p:cNvPicPr>
          <p:nvPr/>
        </p:nvPicPr>
        <p:blipFill>
          <a:blip r:embed="rId6"/>
          <a:stretch>
            <a:fillRect/>
          </a:stretch>
        </p:blipFill>
        <p:spPr>
          <a:xfrm>
            <a:off x="828474" y="4613826"/>
            <a:ext cx="5295900" cy="666750"/>
          </a:xfrm>
          <a:prstGeom prst="rect">
            <a:avLst/>
          </a:prstGeom>
        </p:spPr>
      </p:pic>
      <p:pic>
        <p:nvPicPr>
          <p:cNvPr id="5" name="תמונה 4">
            <a:extLst>
              <a:ext uri="{FF2B5EF4-FFF2-40B4-BE49-F238E27FC236}">
                <a16:creationId xmlns:a16="http://schemas.microsoft.com/office/drawing/2014/main" id="{6153EF42-D5C5-4F98-8FCA-86ACD51A11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4735" y="2485355"/>
            <a:ext cx="5295900" cy="703465"/>
          </a:xfrm>
          <a:prstGeom prst="rect">
            <a:avLst/>
          </a:prstGeom>
        </p:spPr>
      </p:pic>
      <p:sp>
        <p:nvSpPr>
          <p:cNvPr id="7" name="MH_Entry_1">
            <a:extLst>
              <a:ext uri="{FF2B5EF4-FFF2-40B4-BE49-F238E27FC236}">
                <a16:creationId xmlns:a16="http://schemas.microsoft.com/office/drawing/2014/main" id="{5F9CD575-5F4C-40D2-A6D0-998024C220F4}"/>
              </a:ext>
            </a:extLst>
          </p:cNvPr>
          <p:cNvSpPr/>
          <p:nvPr>
            <p:custDataLst>
              <p:tags r:id="rId1"/>
            </p:custDataLst>
          </p:nvPr>
        </p:nvSpPr>
        <p:spPr>
          <a:xfrm>
            <a:off x="107606" y="1674100"/>
            <a:ext cx="8877993"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en-US" altLang="zh-CN" sz="3200" spc="200" dirty="0">
                <a:solidFill>
                  <a:schemeClr val="bg1"/>
                </a:solidFill>
                <a:latin typeface="微软雅黑" panose="020B0503020204020204" pitchFamily="34" charset="-122"/>
                <a:ea typeface="微软雅黑" panose="020B0503020204020204" pitchFamily="34" charset="-122"/>
              </a:rPr>
              <a:t>Results of the XGBRegressor Model:</a:t>
            </a:r>
            <a:endParaRPr lang="zh-CN" altLang="en-US" sz="3200" spc="200" dirty="0">
              <a:solidFill>
                <a:schemeClr val="bg1"/>
              </a:solidFill>
              <a:latin typeface="微软雅黑" panose="020B0503020204020204" pitchFamily="34" charset="-122"/>
              <a:ea typeface="微软雅黑" panose="020B0503020204020204" pitchFamily="34" charset="-122"/>
            </a:endParaRPr>
          </a:p>
        </p:txBody>
      </p:sp>
      <p:sp>
        <p:nvSpPr>
          <p:cNvPr id="10" name="MH_Entry_1">
            <a:extLst>
              <a:ext uri="{FF2B5EF4-FFF2-40B4-BE49-F238E27FC236}">
                <a16:creationId xmlns:a16="http://schemas.microsoft.com/office/drawing/2014/main" id="{D8CE3D85-4398-4412-97D8-09FFCA51C650}"/>
              </a:ext>
            </a:extLst>
          </p:cNvPr>
          <p:cNvSpPr/>
          <p:nvPr>
            <p:custDataLst>
              <p:tags r:id="rId2"/>
            </p:custDataLst>
          </p:nvPr>
        </p:nvSpPr>
        <p:spPr>
          <a:xfrm>
            <a:off x="440116" y="3754216"/>
            <a:ext cx="8877993"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en-US" altLang="zh-CN" sz="3200" spc="200" dirty="0">
                <a:solidFill>
                  <a:schemeClr val="bg1"/>
                </a:solidFill>
                <a:latin typeface="微软雅黑" panose="020B0503020204020204" pitchFamily="34" charset="-122"/>
                <a:ea typeface="微软雅黑" panose="020B0503020204020204" pitchFamily="34" charset="-122"/>
              </a:rPr>
              <a:t>Results of the LinearRegression Model:</a:t>
            </a:r>
            <a:endParaRPr lang="zh-CN" altLang="en-US" sz="3200" spc="200" dirty="0">
              <a:solidFill>
                <a:schemeClr val="bg1"/>
              </a:solidFill>
              <a:latin typeface="微软雅黑" panose="020B0503020204020204" pitchFamily="34" charset="-122"/>
              <a:ea typeface="微软雅黑" panose="020B0503020204020204" pitchFamily="34" charset="-122"/>
            </a:endParaRPr>
          </a:p>
        </p:txBody>
      </p:sp>
      <p:sp>
        <p:nvSpPr>
          <p:cNvPr id="11" name="MH_Number_1">
            <a:extLst>
              <a:ext uri="{FF2B5EF4-FFF2-40B4-BE49-F238E27FC236}">
                <a16:creationId xmlns:a16="http://schemas.microsoft.com/office/drawing/2014/main" id="{9F290D09-B28E-47F2-889C-A6132BA9AA73}"/>
              </a:ext>
            </a:extLst>
          </p:cNvPr>
          <p:cNvSpPr/>
          <p:nvPr>
            <p:custDataLst>
              <p:tags r:id="rId3"/>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5</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12" name="MH_Entry_1">
            <a:extLst>
              <a:ext uri="{FF2B5EF4-FFF2-40B4-BE49-F238E27FC236}">
                <a16:creationId xmlns:a16="http://schemas.microsoft.com/office/drawing/2014/main" id="{66D0045A-8A42-45F2-8FB0-9DCD0407DE8A}"/>
              </a:ext>
            </a:extLst>
          </p:cNvPr>
          <p:cNvSpPr/>
          <p:nvPr>
            <p:custDataLst>
              <p:tags r:id="rId4"/>
            </p:custDataLst>
          </p:nvPr>
        </p:nvSpPr>
        <p:spPr>
          <a:xfrm>
            <a:off x="1216833" y="444301"/>
            <a:ext cx="5242156"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Predcitions and Results</a:t>
            </a:r>
            <a:endParaRPr lang="zh-CN" altLang="en-US" sz="4000" dirty="0">
              <a:solidFill>
                <a:schemeClr val="bg1"/>
              </a:solidFill>
              <a:latin typeface="Berlin Sans FB" panose="020E0602020502020306" pitchFamily="34" charset="0"/>
              <a:ea typeface="黑体" pitchFamily="49" charset="-122"/>
            </a:endParaRPr>
          </a:p>
        </p:txBody>
      </p:sp>
    </p:spTree>
    <p:extLst>
      <p:ext uri="{BB962C8B-B14F-4D97-AF65-F5344CB8AC3E}">
        <p14:creationId xmlns:p14="http://schemas.microsoft.com/office/powerpoint/2010/main" val="240679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b="11198"/>
          <a:stretch>
            <a:fillRect/>
          </a:stretch>
        </p:blipFill>
        <p:spPr>
          <a:xfrm>
            <a:off x="0" y="-393133"/>
            <a:ext cx="12221527" cy="7251133"/>
          </a:xfrm>
          <a:prstGeom prst="rect">
            <a:avLst/>
          </a:prstGeom>
        </p:spPr>
      </p:pic>
      <p:sp>
        <p:nvSpPr>
          <p:cNvPr id="4" name="文本框 3"/>
          <p:cNvSpPr txBox="1"/>
          <p:nvPr/>
        </p:nvSpPr>
        <p:spPr>
          <a:xfrm>
            <a:off x="4422153" y="957741"/>
            <a:ext cx="3392467" cy="2585323"/>
          </a:xfrm>
          <a:prstGeom prst="rect">
            <a:avLst/>
          </a:prstGeom>
          <a:noFill/>
        </p:spPr>
        <p:txBody>
          <a:bodyPr wrap="none" rtlCol="0">
            <a:spAutoFit/>
          </a:bodyPr>
          <a:lstStyle/>
          <a:p>
            <a:pPr algn="ctr"/>
            <a:r>
              <a:rPr lang="en-US" altLang="zh-CN"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Thanks </a:t>
            </a:r>
          </a:p>
          <a:p>
            <a:pPr algn="ctr"/>
            <a:r>
              <a:rPr lang="en-US" altLang="zh-CN"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for</a:t>
            </a:r>
          </a:p>
          <a:p>
            <a:pPr algn="ctr"/>
            <a:r>
              <a:rPr lang="en-US" altLang="zh-CN"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listening</a:t>
            </a:r>
            <a:endParaRPr lang="zh-CN" altLang="en-US"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圆角矩形 5"/>
          <p:cNvSpPr/>
          <p:nvPr/>
        </p:nvSpPr>
        <p:spPr>
          <a:xfrm>
            <a:off x="4290060" y="957740"/>
            <a:ext cx="3611880" cy="2683233"/>
          </a:xfrm>
          <a:prstGeom prst="frame">
            <a:avLst>
              <a:gd name="adj1" fmla="val 2429"/>
            </a:avLst>
          </a:prstGeom>
          <a:solidFill>
            <a:schemeClr val="bg1">
              <a:alpha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1" y="-1"/>
            <a:ext cx="12192000" cy="6858001"/>
          </a:xfrm>
          <a:prstGeom prst="rect">
            <a:avLst/>
          </a:prstGeom>
        </p:spPr>
      </p:pic>
      <p:sp>
        <p:nvSpPr>
          <p:cNvPr id="50" name="右箭头 47">
            <a:extLst>
              <a:ext uri="{FF2B5EF4-FFF2-40B4-BE49-F238E27FC236}">
                <a16:creationId xmlns:a16="http://schemas.microsoft.com/office/drawing/2014/main" id="{6AF37059-C847-4248-B58F-E41B79262225}"/>
              </a:ext>
            </a:extLst>
          </p:cNvPr>
          <p:cNvSpPr>
            <a:spLocks noChangeArrowheads="1"/>
          </p:cNvSpPr>
          <p:nvPr/>
        </p:nvSpPr>
        <p:spPr bwMode="auto">
          <a:xfrm>
            <a:off x="741926" y="3745099"/>
            <a:ext cx="10829080" cy="500062"/>
          </a:xfrm>
          <a:prstGeom prst="rightArrow">
            <a:avLst>
              <a:gd name="adj1" fmla="val 50000"/>
              <a:gd name="adj2" fmla="val 49963"/>
            </a:avLst>
          </a:prstGeom>
          <a:gradFill rotWithShape="1">
            <a:gsLst>
              <a:gs pos="0">
                <a:srgbClr val="E9E9E9"/>
              </a:gs>
              <a:gs pos="50000">
                <a:srgbClr val="F0F0F0"/>
              </a:gs>
              <a:gs pos="100000">
                <a:srgbClr val="F7F7F7"/>
              </a:gs>
            </a:gsLst>
            <a:lin ang="5400000" scaled="1"/>
          </a:gradFill>
          <a:ln w="12700" cmpd="sng">
            <a:solidFill>
              <a:schemeClr val="bg2"/>
            </a:solidFill>
            <a:miter lim="800000"/>
            <a:headEnd/>
            <a:tailEnd/>
          </a:ln>
        </p:spPr>
        <p:txBody>
          <a:bodyPr anchor="ct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en-US">
              <a:solidFill>
                <a:schemeClr val="bg1"/>
              </a:solidFill>
              <a:ea typeface="黑体" pitchFamily="49" charset="-122"/>
            </a:endParaRPr>
          </a:p>
        </p:txBody>
      </p:sp>
      <p:sp>
        <p:nvSpPr>
          <p:cNvPr id="51" name="Line 58">
            <a:extLst>
              <a:ext uri="{FF2B5EF4-FFF2-40B4-BE49-F238E27FC236}">
                <a16:creationId xmlns:a16="http://schemas.microsoft.com/office/drawing/2014/main" id="{8A90D3A6-1AFC-4888-A3B7-A989CA1DBDDC}"/>
              </a:ext>
            </a:extLst>
          </p:cNvPr>
          <p:cNvSpPr>
            <a:spLocks noChangeShapeType="1"/>
          </p:cNvSpPr>
          <p:nvPr/>
        </p:nvSpPr>
        <p:spPr bwMode="auto">
          <a:xfrm>
            <a:off x="1945251" y="4546786"/>
            <a:ext cx="0" cy="334963"/>
          </a:xfrm>
          <a:prstGeom prst="line">
            <a:avLst/>
          </a:prstGeom>
          <a:noFill/>
          <a:ln w="19050" cmpd="sng">
            <a:solidFill>
              <a:schemeClr val="bg1"/>
            </a:solidFill>
            <a:round/>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52" name="Line 59">
            <a:extLst>
              <a:ext uri="{FF2B5EF4-FFF2-40B4-BE49-F238E27FC236}">
                <a16:creationId xmlns:a16="http://schemas.microsoft.com/office/drawing/2014/main" id="{FA5D85EE-B9F6-4D0B-BDA7-849D506DBB71}"/>
              </a:ext>
            </a:extLst>
          </p:cNvPr>
          <p:cNvSpPr>
            <a:spLocks noChangeShapeType="1"/>
          </p:cNvSpPr>
          <p:nvPr/>
        </p:nvSpPr>
        <p:spPr bwMode="auto">
          <a:xfrm flipH="1">
            <a:off x="1189601" y="4891274"/>
            <a:ext cx="1495425" cy="0"/>
          </a:xfrm>
          <a:prstGeom prst="line">
            <a:avLst/>
          </a:prstGeom>
          <a:noFill/>
          <a:ln w="19050" cmpd="sng">
            <a:solidFill>
              <a:schemeClr val="bg1"/>
            </a:solidFill>
            <a:prstDash val="sysDot"/>
            <a:round/>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53" name="Line 65">
            <a:extLst>
              <a:ext uri="{FF2B5EF4-FFF2-40B4-BE49-F238E27FC236}">
                <a16:creationId xmlns:a16="http://schemas.microsoft.com/office/drawing/2014/main" id="{EFDACC17-5E78-4BE7-98DD-8AEF18D507DC}"/>
              </a:ext>
            </a:extLst>
          </p:cNvPr>
          <p:cNvSpPr>
            <a:spLocks noChangeShapeType="1"/>
          </p:cNvSpPr>
          <p:nvPr/>
        </p:nvSpPr>
        <p:spPr bwMode="auto">
          <a:xfrm>
            <a:off x="7793601" y="3025961"/>
            <a:ext cx="0" cy="334963"/>
          </a:xfrm>
          <a:prstGeom prst="line">
            <a:avLst/>
          </a:prstGeom>
          <a:noFill/>
          <a:ln w="19050" cmpd="sng">
            <a:solidFill>
              <a:schemeClr val="bg1"/>
            </a:solidFill>
            <a:round/>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54" name="Line 66">
            <a:extLst>
              <a:ext uri="{FF2B5EF4-FFF2-40B4-BE49-F238E27FC236}">
                <a16:creationId xmlns:a16="http://schemas.microsoft.com/office/drawing/2014/main" id="{42EED6AE-A7E3-4F48-B41F-7DCA9D1F328A}"/>
              </a:ext>
            </a:extLst>
          </p:cNvPr>
          <p:cNvSpPr>
            <a:spLocks noChangeShapeType="1"/>
          </p:cNvSpPr>
          <p:nvPr/>
        </p:nvSpPr>
        <p:spPr bwMode="auto">
          <a:xfrm flipH="1">
            <a:off x="6898251" y="3011674"/>
            <a:ext cx="1631950" cy="0"/>
          </a:xfrm>
          <a:prstGeom prst="line">
            <a:avLst/>
          </a:prstGeom>
          <a:noFill/>
          <a:ln w="19050" cmpd="sng">
            <a:solidFill>
              <a:schemeClr val="bg1"/>
            </a:solidFill>
            <a:prstDash val="sysDot"/>
            <a:round/>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55" name="Line 68">
            <a:extLst>
              <a:ext uri="{FF2B5EF4-FFF2-40B4-BE49-F238E27FC236}">
                <a16:creationId xmlns:a16="http://schemas.microsoft.com/office/drawing/2014/main" id="{FCE71DB1-2C73-42D5-A259-8C4339682C09}"/>
              </a:ext>
            </a:extLst>
          </p:cNvPr>
          <p:cNvSpPr>
            <a:spLocks noChangeShapeType="1"/>
          </p:cNvSpPr>
          <p:nvPr/>
        </p:nvSpPr>
        <p:spPr bwMode="auto">
          <a:xfrm>
            <a:off x="3913751" y="3029136"/>
            <a:ext cx="0" cy="334963"/>
          </a:xfrm>
          <a:prstGeom prst="line">
            <a:avLst/>
          </a:prstGeom>
          <a:noFill/>
          <a:ln w="19050" cmpd="sng">
            <a:solidFill>
              <a:schemeClr val="bg1"/>
            </a:solidFill>
            <a:round/>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56" name="Line 69">
            <a:extLst>
              <a:ext uri="{FF2B5EF4-FFF2-40B4-BE49-F238E27FC236}">
                <a16:creationId xmlns:a16="http://schemas.microsoft.com/office/drawing/2014/main" id="{707FC8C9-6EBE-46BF-8FB7-0C0AF7E029CD}"/>
              </a:ext>
            </a:extLst>
          </p:cNvPr>
          <p:cNvSpPr>
            <a:spLocks noChangeShapeType="1"/>
          </p:cNvSpPr>
          <p:nvPr/>
        </p:nvSpPr>
        <p:spPr bwMode="auto">
          <a:xfrm flipH="1">
            <a:off x="2989826" y="3011674"/>
            <a:ext cx="1771650" cy="0"/>
          </a:xfrm>
          <a:prstGeom prst="line">
            <a:avLst/>
          </a:prstGeom>
          <a:noFill/>
          <a:ln w="19050" cmpd="sng">
            <a:solidFill>
              <a:schemeClr val="bg1"/>
            </a:solidFill>
            <a:prstDash val="sysDot"/>
            <a:round/>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57" name="Line 71">
            <a:extLst>
              <a:ext uri="{FF2B5EF4-FFF2-40B4-BE49-F238E27FC236}">
                <a16:creationId xmlns:a16="http://schemas.microsoft.com/office/drawing/2014/main" id="{B689CCD6-F8AC-4285-BD88-A052383B9783}"/>
              </a:ext>
            </a:extLst>
          </p:cNvPr>
          <p:cNvSpPr>
            <a:spLocks noChangeShapeType="1"/>
          </p:cNvSpPr>
          <p:nvPr/>
        </p:nvSpPr>
        <p:spPr bwMode="auto">
          <a:xfrm>
            <a:off x="5863201" y="4513449"/>
            <a:ext cx="0" cy="334962"/>
          </a:xfrm>
          <a:prstGeom prst="line">
            <a:avLst/>
          </a:prstGeom>
          <a:noFill/>
          <a:ln w="19050" cmpd="sng">
            <a:solidFill>
              <a:schemeClr val="bg1"/>
            </a:solidFill>
            <a:round/>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58" name="Line 72">
            <a:extLst>
              <a:ext uri="{FF2B5EF4-FFF2-40B4-BE49-F238E27FC236}">
                <a16:creationId xmlns:a16="http://schemas.microsoft.com/office/drawing/2014/main" id="{E53FB5B1-FCC8-499E-A224-B961678427C0}"/>
              </a:ext>
            </a:extLst>
          </p:cNvPr>
          <p:cNvSpPr>
            <a:spLocks noChangeShapeType="1"/>
          </p:cNvSpPr>
          <p:nvPr/>
        </p:nvSpPr>
        <p:spPr bwMode="auto">
          <a:xfrm flipH="1">
            <a:off x="5051989" y="4848411"/>
            <a:ext cx="1587500" cy="0"/>
          </a:xfrm>
          <a:prstGeom prst="line">
            <a:avLst/>
          </a:prstGeom>
          <a:noFill/>
          <a:ln w="19050" cmpd="sng">
            <a:solidFill>
              <a:schemeClr val="bg1"/>
            </a:solidFill>
            <a:prstDash val="sysDot"/>
            <a:round/>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77" name="Oval 11">
            <a:extLst>
              <a:ext uri="{FF2B5EF4-FFF2-40B4-BE49-F238E27FC236}">
                <a16:creationId xmlns:a16="http://schemas.microsoft.com/office/drawing/2014/main" id="{3663EB89-083F-469C-93DB-AD90984C42CC}"/>
              </a:ext>
            </a:extLst>
          </p:cNvPr>
          <p:cNvSpPr>
            <a:spLocks noChangeArrowheads="1"/>
          </p:cNvSpPr>
          <p:nvPr/>
        </p:nvSpPr>
        <p:spPr bwMode="auto">
          <a:xfrm>
            <a:off x="1364226" y="3365843"/>
            <a:ext cx="1155700" cy="1141256"/>
          </a:xfrm>
          <a:prstGeom prst="ellipse">
            <a:avLst/>
          </a:prstGeom>
          <a:solidFill>
            <a:schemeClr val="accent1"/>
          </a:solidFill>
          <a:ln w="57150" cmpd="sng">
            <a:solidFill>
              <a:srgbClr val="F8F8F8">
                <a:alpha val="67999"/>
              </a:srgbClr>
            </a:solidFill>
            <a:round/>
            <a:headEnd/>
            <a:tailEnd/>
          </a:ln>
        </p:spPr>
        <p:txBody>
          <a:bodyPr wrap="none" anchor="ct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solidFill>
                <a:schemeClr val="bg1"/>
              </a:solidFill>
              <a:latin typeface="Calibri" pitchFamily="34" charset="0"/>
            </a:endParaRPr>
          </a:p>
        </p:txBody>
      </p:sp>
      <p:sp>
        <p:nvSpPr>
          <p:cNvPr id="75" name="Oval 16">
            <a:extLst>
              <a:ext uri="{FF2B5EF4-FFF2-40B4-BE49-F238E27FC236}">
                <a16:creationId xmlns:a16="http://schemas.microsoft.com/office/drawing/2014/main" id="{5347B1F2-E1DB-4802-A2BA-BEBEF4641432}"/>
              </a:ext>
            </a:extLst>
          </p:cNvPr>
          <p:cNvSpPr>
            <a:spLocks noChangeArrowheads="1"/>
          </p:cNvSpPr>
          <p:nvPr/>
        </p:nvSpPr>
        <p:spPr bwMode="auto">
          <a:xfrm>
            <a:off x="3343839" y="3365843"/>
            <a:ext cx="1155700" cy="1141256"/>
          </a:xfrm>
          <a:prstGeom prst="ellipse">
            <a:avLst/>
          </a:prstGeom>
          <a:solidFill>
            <a:schemeClr val="accent2"/>
          </a:solidFill>
          <a:ln w="57150" cmpd="sng">
            <a:solidFill>
              <a:srgbClr val="F8F8F8">
                <a:alpha val="67999"/>
              </a:srgbClr>
            </a:solidFill>
            <a:round/>
            <a:headEnd/>
            <a:tailEnd/>
          </a:ln>
        </p:spPr>
        <p:txBody>
          <a:bodyPr wrap="none" anchor="ct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solidFill>
                <a:schemeClr val="bg1"/>
              </a:solidFill>
              <a:ea typeface="黑体" pitchFamily="49" charset="-122"/>
            </a:endParaRPr>
          </a:p>
        </p:txBody>
      </p:sp>
      <p:sp>
        <p:nvSpPr>
          <p:cNvPr id="73" name="Oval 21">
            <a:extLst>
              <a:ext uri="{FF2B5EF4-FFF2-40B4-BE49-F238E27FC236}">
                <a16:creationId xmlns:a16="http://schemas.microsoft.com/office/drawing/2014/main" id="{54BBB72A-FB72-4DE9-956E-4208F252718E}"/>
              </a:ext>
            </a:extLst>
          </p:cNvPr>
          <p:cNvSpPr>
            <a:spLocks noChangeArrowheads="1"/>
          </p:cNvSpPr>
          <p:nvPr/>
        </p:nvSpPr>
        <p:spPr bwMode="auto">
          <a:xfrm>
            <a:off x="5277414" y="3365843"/>
            <a:ext cx="1154112" cy="1141256"/>
          </a:xfrm>
          <a:prstGeom prst="ellipse">
            <a:avLst/>
          </a:prstGeom>
          <a:solidFill>
            <a:schemeClr val="hlink"/>
          </a:solidFill>
          <a:ln w="57150" cmpd="sng">
            <a:solidFill>
              <a:srgbClr val="F8F8F8">
                <a:alpha val="67999"/>
              </a:srgbClr>
            </a:solidFill>
            <a:round/>
            <a:headEnd/>
            <a:tailEnd/>
          </a:ln>
        </p:spPr>
        <p:txBody>
          <a:bodyPr wrap="none" anchor="ct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solidFill>
                <a:schemeClr val="bg1"/>
              </a:solidFill>
              <a:ea typeface="黑体" pitchFamily="49" charset="-122"/>
            </a:endParaRPr>
          </a:p>
        </p:txBody>
      </p:sp>
      <p:sp>
        <p:nvSpPr>
          <p:cNvPr id="71" name="Oval 11">
            <a:extLst>
              <a:ext uri="{FF2B5EF4-FFF2-40B4-BE49-F238E27FC236}">
                <a16:creationId xmlns:a16="http://schemas.microsoft.com/office/drawing/2014/main" id="{298B9A38-7255-4E4A-A02B-E7BD6135BACE}"/>
              </a:ext>
            </a:extLst>
          </p:cNvPr>
          <p:cNvSpPr>
            <a:spLocks noChangeArrowheads="1"/>
          </p:cNvSpPr>
          <p:nvPr/>
        </p:nvSpPr>
        <p:spPr bwMode="auto">
          <a:xfrm>
            <a:off x="7250676" y="3365843"/>
            <a:ext cx="1155700" cy="1141256"/>
          </a:xfrm>
          <a:prstGeom prst="ellipse">
            <a:avLst/>
          </a:prstGeom>
          <a:solidFill>
            <a:schemeClr val="tx2"/>
          </a:solidFill>
          <a:ln w="57150" cmpd="sng">
            <a:solidFill>
              <a:srgbClr val="F8F8F8">
                <a:alpha val="67999"/>
              </a:srgbClr>
            </a:solidFill>
            <a:round/>
            <a:headEnd/>
            <a:tailEnd/>
          </a:ln>
        </p:spPr>
        <p:txBody>
          <a:bodyPr wrap="none" anchor="ct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solidFill>
                <a:schemeClr val="bg1"/>
              </a:solidFill>
              <a:latin typeface="Calibri" pitchFamily="34" charset="0"/>
            </a:endParaRPr>
          </a:p>
        </p:txBody>
      </p:sp>
      <p:sp>
        <p:nvSpPr>
          <p:cNvPr id="63" name="TextBox 35">
            <a:extLst>
              <a:ext uri="{FF2B5EF4-FFF2-40B4-BE49-F238E27FC236}">
                <a16:creationId xmlns:a16="http://schemas.microsoft.com/office/drawing/2014/main" id="{CAC23AFA-B11D-454E-B464-08DB6E6AD3BC}"/>
              </a:ext>
            </a:extLst>
          </p:cNvPr>
          <p:cNvSpPr txBox="1">
            <a:spLocks noChangeArrowheads="1"/>
          </p:cNvSpPr>
          <p:nvPr/>
        </p:nvSpPr>
        <p:spPr bwMode="auto">
          <a:xfrm>
            <a:off x="741926" y="4870169"/>
            <a:ext cx="2357438" cy="646331"/>
          </a:xfrm>
          <a:prstGeom prst="rect">
            <a:avLst/>
          </a:prstGeom>
          <a:noFill/>
          <a:ln w="9525">
            <a:noFill/>
            <a:miter lim="800000"/>
            <a:headEnd/>
            <a:tailEnd/>
          </a:ln>
        </p:spPr>
        <p:txBody>
          <a:bodyPr wrap="square">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en-US" altLang="zh-CN" dirty="0">
                <a:solidFill>
                  <a:schemeClr val="bg1"/>
                </a:solidFill>
                <a:latin typeface="Lucida Console" panose="020B0609040504020204" pitchFamily="49" charset="0"/>
                <a:ea typeface="黑体" pitchFamily="49" charset="-122"/>
              </a:rPr>
              <a:t>Data gathering and Crawling</a:t>
            </a:r>
            <a:endParaRPr lang="zh-CN" altLang="en-US" dirty="0">
              <a:solidFill>
                <a:schemeClr val="bg1"/>
              </a:solidFill>
              <a:latin typeface="Lucida Console" panose="020B0609040504020204" pitchFamily="49" charset="0"/>
              <a:ea typeface="黑体" pitchFamily="49" charset="-122"/>
            </a:endParaRPr>
          </a:p>
        </p:txBody>
      </p:sp>
      <p:sp>
        <p:nvSpPr>
          <p:cNvPr id="64" name="Text Box 39">
            <a:extLst>
              <a:ext uri="{FF2B5EF4-FFF2-40B4-BE49-F238E27FC236}">
                <a16:creationId xmlns:a16="http://schemas.microsoft.com/office/drawing/2014/main" id="{E7273EC5-9FC5-4A87-94AE-1D98A1AF6674}"/>
              </a:ext>
            </a:extLst>
          </p:cNvPr>
          <p:cNvSpPr txBox="1">
            <a:spLocks noChangeArrowheads="1"/>
          </p:cNvSpPr>
          <p:nvPr/>
        </p:nvSpPr>
        <p:spPr bwMode="auto">
          <a:xfrm>
            <a:off x="1445188" y="3608355"/>
            <a:ext cx="1000125" cy="646331"/>
          </a:xfrm>
          <a:prstGeom prst="rect">
            <a:avLst/>
          </a:prstGeom>
          <a:noFill/>
          <a:ln w="9525">
            <a:noFill/>
            <a:miter lim="800000"/>
            <a:headEnd/>
            <a:tailEnd/>
          </a:ln>
        </p:spPr>
        <p:txBody>
          <a:bodyPr>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he-IL" altLang="zh-CN" sz="3600" dirty="0">
                <a:solidFill>
                  <a:schemeClr val="bg1"/>
                </a:solidFill>
                <a:latin typeface="黑体" pitchFamily="49" charset="-122"/>
                <a:ea typeface="黑体" pitchFamily="49" charset="-122"/>
              </a:rPr>
              <a:t>1</a:t>
            </a:r>
            <a:endParaRPr lang="en-US" sz="3600" dirty="0">
              <a:solidFill>
                <a:schemeClr val="bg1"/>
              </a:solidFill>
              <a:latin typeface="黑体" pitchFamily="49" charset="-122"/>
              <a:ea typeface="黑体" pitchFamily="49" charset="-122"/>
            </a:endParaRPr>
          </a:p>
        </p:txBody>
      </p:sp>
      <p:sp>
        <p:nvSpPr>
          <p:cNvPr id="65" name="Text Box 39">
            <a:extLst>
              <a:ext uri="{FF2B5EF4-FFF2-40B4-BE49-F238E27FC236}">
                <a16:creationId xmlns:a16="http://schemas.microsoft.com/office/drawing/2014/main" id="{D92BF76A-44A6-4874-BCBF-2AD23340E841}"/>
              </a:ext>
            </a:extLst>
          </p:cNvPr>
          <p:cNvSpPr txBox="1">
            <a:spLocks noChangeArrowheads="1"/>
          </p:cNvSpPr>
          <p:nvPr/>
        </p:nvSpPr>
        <p:spPr bwMode="auto">
          <a:xfrm>
            <a:off x="3424978" y="3617349"/>
            <a:ext cx="1000125" cy="646331"/>
          </a:xfrm>
          <a:prstGeom prst="rect">
            <a:avLst/>
          </a:prstGeom>
          <a:noFill/>
          <a:ln w="9525">
            <a:noFill/>
            <a:miter lim="800000"/>
            <a:headEnd/>
            <a:tailEnd/>
          </a:ln>
        </p:spPr>
        <p:txBody>
          <a:bodyPr>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he-IL" altLang="zh-CN" sz="3600" dirty="0">
                <a:solidFill>
                  <a:schemeClr val="bg1"/>
                </a:solidFill>
                <a:latin typeface="黑体" pitchFamily="49" charset="-122"/>
                <a:ea typeface="黑体" pitchFamily="49" charset="-122"/>
              </a:rPr>
              <a:t>2</a:t>
            </a:r>
            <a:endParaRPr lang="en-US" sz="3600" dirty="0">
              <a:solidFill>
                <a:schemeClr val="bg1"/>
              </a:solidFill>
              <a:latin typeface="黑体" pitchFamily="49" charset="-122"/>
              <a:ea typeface="黑体" pitchFamily="49" charset="-122"/>
            </a:endParaRPr>
          </a:p>
        </p:txBody>
      </p:sp>
      <p:sp>
        <p:nvSpPr>
          <p:cNvPr id="66" name="Text Box 39">
            <a:extLst>
              <a:ext uri="{FF2B5EF4-FFF2-40B4-BE49-F238E27FC236}">
                <a16:creationId xmlns:a16="http://schemas.microsoft.com/office/drawing/2014/main" id="{AE6EA220-C07A-4AF0-9954-0450966E084C}"/>
              </a:ext>
            </a:extLst>
          </p:cNvPr>
          <p:cNvSpPr txBox="1">
            <a:spLocks noChangeArrowheads="1"/>
          </p:cNvSpPr>
          <p:nvPr/>
        </p:nvSpPr>
        <p:spPr bwMode="auto">
          <a:xfrm>
            <a:off x="5363138" y="3617349"/>
            <a:ext cx="1000125" cy="646331"/>
          </a:xfrm>
          <a:prstGeom prst="rect">
            <a:avLst/>
          </a:prstGeom>
          <a:noFill/>
          <a:ln w="9525">
            <a:noFill/>
            <a:miter lim="800000"/>
            <a:headEnd/>
            <a:tailEnd/>
          </a:ln>
        </p:spPr>
        <p:txBody>
          <a:bodyPr>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he-IL" altLang="zh-CN" sz="3600" dirty="0">
                <a:solidFill>
                  <a:schemeClr val="bg1"/>
                </a:solidFill>
                <a:latin typeface="黑体" pitchFamily="49" charset="-122"/>
                <a:ea typeface="黑体" pitchFamily="49" charset="-122"/>
              </a:rPr>
              <a:t>3</a:t>
            </a:r>
            <a:endParaRPr lang="en-US" sz="3600" dirty="0">
              <a:solidFill>
                <a:schemeClr val="bg1"/>
              </a:solidFill>
              <a:latin typeface="黑体" pitchFamily="49" charset="-122"/>
              <a:ea typeface="黑体" pitchFamily="49" charset="-122"/>
            </a:endParaRPr>
          </a:p>
        </p:txBody>
      </p:sp>
      <p:sp>
        <p:nvSpPr>
          <p:cNvPr id="67" name="Text Box 39">
            <a:extLst>
              <a:ext uri="{FF2B5EF4-FFF2-40B4-BE49-F238E27FC236}">
                <a16:creationId xmlns:a16="http://schemas.microsoft.com/office/drawing/2014/main" id="{B3BA7AB4-0359-4BD1-9B7C-10A192AE0080}"/>
              </a:ext>
            </a:extLst>
          </p:cNvPr>
          <p:cNvSpPr txBox="1">
            <a:spLocks noChangeArrowheads="1"/>
          </p:cNvSpPr>
          <p:nvPr/>
        </p:nvSpPr>
        <p:spPr bwMode="auto">
          <a:xfrm>
            <a:off x="7317284" y="3608354"/>
            <a:ext cx="1000125" cy="646331"/>
          </a:xfrm>
          <a:prstGeom prst="rect">
            <a:avLst/>
          </a:prstGeom>
          <a:noFill/>
          <a:ln w="9525">
            <a:noFill/>
            <a:miter lim="800000"/>
            <a:headEnd/>
            <a:tailEnd/>
          </a:ln>
        </p:spPr>
        <p:txBody>
          <a:bodyPr>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he-IL" altLang="zh-CN" sz="3600" dirty="0">
                <a:solidFill>
                  <a:schemeClr val="bg1"/>
                </a:solidFill>
                <a:latin typeface="黑体" pitchFamily="49" charset="-122"/>
                <a:ea typeface="黑体" pitchFamily="49" charset="-122"/>
              </a:rPr>
              <a:t>4</a:t>
            </a:r>
            <a:endParaRPr lang="en-US" sz="3600" dirty="0">
              <a:solidFill>
                <a:schemeClr val="bg1"/>
              </a:solidFill>
              <a:latin typeface="黑体" pitchFamily="49" charset="-122"/>
              <a:ea typeface="黑体" pitchFamily="49" charset="-122"/>
            </a:endParaRPr>
          </a:p>
        </p:txBody>
      </p:sp>
      <p:sp>
        <p:nvSpPr>
          <p:cNvPr id="68" name="TextBox 44">
            <a:extLst>
              <a:ext uri="{FF2B5EF4-FFF2-40B4-BE49-F238E27FC236}">
                <a16:creationId xmlns:a16="http://schemas.microsoft.com/office/drawing/2014/main" id="{2FD986C9-31B4-4BD7-8B0C-6CF40A431306}"/>
              </a:ext>
            </a:extLst>
          </p:cNvPr>
          <p:cNvSpPr txBox="1">
            <a:spLocks noChangeArrowheads="1"/>
          </p:cNvSpPr>
          <p:nvPr/>
        </p:nvSpPr>
        <p:spPr bwMode="auto">
          <a:xfrm>
            <a:off x="6312947" y="2379630"/>
            <a:ext cx="2961308" cy="646331"/>
          </a:xfrm>
          <a:prstGeom prst="rect">
            <a:avLst/>
          </a:prstGeom>
          <a:noFill/>
          <a:ln w="9525">
            <a:noFill/>
            <a:miter lim="800000"/>
            <a:headEnd/>
            <a:tailEnd/>
          </a:ln>
        </p:spPr>
        <p:txBody>
          <a:bodyPr wrap="square">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en-US" altLang="zh-CN" dirty="0">
                <a:solidFill>
                  <a:schemeClr val="bg1"/>
                </a:solidFill>
                <a:latin typeface="Lucida Console" panose="020B0609040504020204" pitchFamily="49" charset="0"/>
                <a:ea typeface="黑体" pitchFamily="49" charset="-122"/>
              </a:rPr>
              <a:t>Machine Learning and Model evaluation</a:t>
            </a:r>
            <a:endParaRPr lang="zh-CN" altLang="en-US" dirty="0">
              <a:solidFill>
                <a:schemeClr val="bg1"/>
              </a:solidFill>
              <a:latin typeface="Lucida Console" panose="020B0609040504020204" pitchFamily="49" charset="0"/>
              <a:ea typeface="黑体" pitchFamily="49" charset="-122"/>
            </a:endParaRPr>
          </a:p>
        </p:txBody>
      </p:sp>
      <p:sp>
        <p:nvSpPr>
          <p:cNvPr id="70" name="TextBox 46">
            <a:extLst>
              <a:ext uri="{FF2B5EF4-FFF2-40B4-BE49-F238E27FC236}">
                <a16:creationId xmlns:a16="http://schemas.microsoft.com/office/drawing/2014/main" id="{701EB198-4512-44D9-B3B7-0656163610C7}"/>
              </a:ext>
            </a:extLst>
          </p:cNvPr>
          <p:cNvSpPr txBox="1">
            <a:spLocks noChangeArrowheads="1"/>
          </p:cNvSpPr>
          <p:nvPr/>
        </p:nvSpPr>
        <p:spPr bwMode="auto">
          <a:xfrm>
            <a:off x="2696932" y="2590917"/>
            <a:ext cx="2357437" cy="369332"/>
          </a:xfrm>
          <a:prstGeom prst="rect">
            <a:avLst/>
          </a:prstGeom>
          <a:noFill/>
          <a:ln w="9525">
            <a:noFill/>
            <a:miter lim="800000"/>
            <a:headEnd/>
            <a:tailEnd/>
          </a:ln>
        </p:spPr>
        <p:txBody>
          <a:bodyPr>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en-US" altLang="zh-CN" dirty="0">
                <a:solidFill>
                  <a:schemeClr val="bg1"/>
                </a:solidFill>
                <a:latin typeface="Lucida Console" panose="020B0609040504020204" pitchFamily="49" charset="0"/>
                <a:ea typeface="黑体" pitchFamily="49" charset="-122"/>
              </a:rPr>
              <a:t>Data Cleaning</a:t>
            </a:r>
            <a:endParaRPr lang="zh-CN" altLang="en-US" dirty="0">
              <a:solidFill>
                <a:schemeClr val="bg1"/>
              </a:solidFill>
              <a:latin typeface="Lucida Console" panose="020B0609040504020204" pitchFamily="49" charset="0"/>
              <a:ea typeface="黑体" pitchFamily="49" charset="-122"/>
            </a:endParaRPr>
          </a:p>
        </p:txBody>
      </p:sp>
      <p:sp>
        <p:nvSpPr>
          <p:cNvPr id="79" name="Line 71">
            <a:extLst>
              <a:ext uri="{FF2B5EF4-FFF2-40B4-BE49-F238E27FC236}">
                <a16:creationId xmlns:a16="http://schemas.microsoft.com/office/drawing/2014/main" id="{689CC611-F4B4-4D1D-8F5F-D1219A4026C8}"/>
              </a:ext>
            </a:extLst>
          </p:cNvPr>
          <p:cNvSpPr>
            <a:spLocks noChangeShapeType="1"/>
          </p:cNvSpPr>
          <p:nvPr/>
        </p:nvSpPr>
        <p:spPr bwMode="auto">
          <a:xfrm>
            <a:off x="9820182" y="4513449"/>
            <a:ext cx="0" cy="334962"/>
          </a:xfrm>
          <a:prstGeom prst="line">
            <a:avLst/>
          </a:prstGeom>
          <a:noFill/>
          <a:ln w="19050" cmpd="sng">
            <a:solidFill>
              <a:schemeClr val="bg1"/>
            </a:solidFill>
            <a:round/>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80" name="Line 72">
            <a:extLst>
              <a:ext uri="{FF2B5EF4-FFF2-40B4-BE49-F238E27FC236}">
                <a16:creationId xmlns:a16="http://schemas.microsoft.com/office/drawing/2014/main" id="{9581BC37-0495-4F89-9775-F28FF45E1D5B}"/>
              </a:ext>
            </a:extLst>
          </p:cNvPr>
          <p:cNvSpPr>
            <a:spLocks noChangeShapeType="1"/>
          </p:cNvSpPr>
          <p:nvPr/>
        </p:nvSpPr>
        <p:spPr bwMode="auto">
          <a:xfrm flipH="1">
            <a:off x="9008970" y="4848411"/>
            <a:ext cx="1587500" cy="0"/>
          </a:xfrm>
          <a:prstGeom prst="line">
            <a:avLst/>
          </a:prstGeom>
          <a:noFill/>
          <a:ln w="19050" cmpd="sng">
            <a:solidFill>
              <a:schemeClr val="bg1"/>
            </a:solidFill>
            <a:prstDash val="sysDot"/>
            <a:round/>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85" name="TextBox 44">
            <a:extLst>
              <a:ext uri="{FF2B5EF4-FFF2-40B4-BE49-F238E27FC236}">
                <a16:creationId xmlns:a16="http://schemas.microsoft.com/office/drawing/2014/main" id="{9F391FBE-0967-4106-A21D-67254478A004}"/>
              </a:ext>
            </a:extLst>
          </p:cNvPr>
          <p:cNvSpPr txBox="1">
            <a:spLocks noChangeArrowheads="1"/>
          </p:cNvSpPr>
          <p:nvPr/>
        </p:nvSpPr>
        <p:spPr bwMode="auto">
          <a:xfrm>
            <a:off x="8675595" y="4899211"/>
            <a:ext cx="2357437" cy="646331"/>
          </a:xfrm>
          <a:prstGeom prst="rect">
            <a:avLst/>
          </a:prstGeom>
          <a:noFill/>
          <a:ln w="9525">
            <a:noFill/>
            <a:miter lim="800000"/>
            <a:headEnd/>
            <a:tailEnd/>
          </a:ln>
        </p:spPr>
        <p:txBody>
          <a:bodyPr>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en-US" altLang="zh-CN" dirty="0">
                <a:solidFill>
                  <a:schemeClr val="bg1"/>
                </a:solidFill>
                <a:latin typeface="Lucida Console" panose="020B0609040504020204" pitchFamily="49" charset="0"/>
                <a:ea typeface="黑体" pitchFamily="49" charset="-122"/>
              </a:rPr>
              <a:t>Predictions and Results</a:t>
            </a:r>
            <a:endParaRPr lang="zh-CN" altLang="en-US" dirty="0">
              <a:solidFill>
                <a:schemeClr val="bg1"/>
              </a:solidFill>
              <a:latin typeface="Lucida Console" panose="020B0609040504020204" pitchFamily="49" charset="0"/>
              <a:ea typeface="黑体" pitchFamily="49" charset="-122"/>
            </a:endParaRPr>
          </a:p>
        </p:txBody>
      </p:sp>
      <p:sp>
        <p:nvSpPr>
          <p:cNvPr id="87" name="Oval 11">
            <a:extLst>
              <a:ext uri="{FF2B5EF4-FFF2-40B4-BE49-F238E27FC236}">
                <a16:creationId xmlns:a16="http://schemas.microsoft.com/office/drawing/2014/main" id="{CDCCB816-A3D5-42BE-858B-D1F4818BC727}"/>
              </a:ext>
            </a:extLst>
          </p:cNvPr>
          <p:cNvSpPr>
            <a:spLocks noChangeArrowheads="1"/>
          </p:cNvSpPr>
          <p:nvPr/>
        </p:nvSpPr>
        <p:spPr bwMode="auto">
          <a:xfrm>
            <a:off x="9242332" y="3365843"/>
            <a:ext cx="1155700" cy="1141256"/>
          </a:xfrm>
          <a:prstGeom prst="ellipse">
            <a:avLst/>
          </a:prstGeom>
          <a:solidFill>
            <a:schemeClr val="accent1"/>
          </a:solidFill>
          <a:ln w="57150" cmpd="sng">
            <a:solidFill>
              <a:srgbClr val="F8F8F8">
                <a:alpha val="67999"/>
              </a:srgbClr>
            </a:solidFill>
            <a:round/>
            <a:headEnd/>
            <a:tailEnd/>
          </a:ln>
        </p:spPr>
        <p:txBody>
          <a:bodyPr wrap="none" anchor="ct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solidFill>
                <a:schemeClr val="bg1"/>
              </a:solidFill>
              <a:latin typeface="Calibri" pitchFamily="34" charset="0"/>
            </a:endParaRPr>
          </a:p>
        </p:txBody>
      </p:sp>
      <p:sp>
        <p:nvSpPr>
          <p:cNvPr id="84" name="Text Box 39">
            <a:extLst>
              <a:ext uri="{FF2B5EF4-FFF2-40B4-BE49-F238E27FC236}">
                <a16:creationId xmlns:a16="http://schemas.microsoft.com/office/drawing/2014/main" id="{660B2664-E98B-4E69-B273-04DF447928D7}"/>
              </a:ext>
            </a:extLst>
          </p:cNvPr>
          <p:cNvSpPr txBox="1">
            <a:spLocks noChangeArrowheads="1"/>
          </p:cNvSpPr>
          <p:nvPr/>
        </p:nvSpPr>
        <p:spPr bwMode="auto">
          <a:xfrm>
            <a:off x="9338521" y="3633086"/>
            <a:ext cx="1000125" cy="646331"/>
          </a:xfrm>
          <a:prstGeom prst="rect">
            <a:avLst/>
          </a:prstGeom>
          <a:noFill/>
          <a:ln w="9525">
            <a:noFill/>
            <a:miter lim="800000"/>
            <a:headEnd/>
            <a:tailEnd/>
          </a:ln>
        </p:spPr>
        <p:txBody>
          <a:bodyPr>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he-IL" altLang="zh-CN" sz="3600" dirty="0">
                <a:solidFill>
                  <a:schemeClr val="bg1"/>
                </a:solidFill>
                <a:latin typeface="黑体" pitchFamily="49" charset="-122"/>
                <a:ea typeface="黑体" pitchFamily="49" charset="-122"/>
              </a:rPr>
              <a:t>5</a:t>
            </a:r>
            <a:endParaRPr lang="en-US" sz="3600" dirty="0">
              <a:solidFill>
                <a:schemeClr val="bg1"/>
              </a:solidFill>
              <a:latin typeface="黑体" pitchFamily="49" charset="-122"/>
              <a:ea typeface="黑体" pitchFamily="49" charset="-122"/>
            </a:endParaRPr>
          </a:p>
        </p:txBody>
      </p:sp>
      <p:sp>
        <p:nvSpPr>
          <p:cNvPr id="30" name="文本框 15">
            <a:extLst>
              <a:ext uri="{FF2B5EF4-FFF2-40B4-BE49-F238E27FC236}">
                <a16:creationId xmlns:a16="http://schemas.microsoft.com/office/drawing/2014/main" id="{EE1BD546-F691-4A3B-9E81-7E0BF118CB24}"/>
              </a:ext>
            </a:extLst>
          </p:cNvPr>
          <p:cNvSpPr txBox="1"/>
          <p:nvPr/>
        </p:nvSpPr>
        <p:spPr>
          <a:xfrm>
            <a:off x="407324" y="620525"/>
            <a:ext cx="11379746" cy="1200329"/>
          </a:xfrm>
          <a:prstGeom prst="rect">
            <a:avLst/>
          </a:prstGeom>
          <a:noFill/>
        </p:spPr>
        <p:txBody>
          <a:bodyPr wrap="square" rtlCol="0">
            <a:spAutoFit/>
          </a:bodyPr>
          <a:lstStyle/>
          <a:p>
            <a:r>
              <a:rPr lang="en-US" altLang="zh-CN" sz="7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Project phases</a:t>
            </a:r>
            <a:endParaRPr lang="zh-CN" altLang="en-US" sz="7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1" name="TextBox 46">
            <a:extLst>
              <a:ext uri="{FF2B5EF4-FFF2-40B4-BE49-F238E27FC236}">
                <a16:creationId xmlns:a16="http://schemas.microsoft.com/office/drawing/2014/main" id="{BB82E980-A97E-4346-97AE-BDC702A8709C}"/>
              </a:ext>
            </a:extLst>
          </p:cNvPr>
          <p:cNvSpPr txBox="1">
            <a:spLocks noChangeArrowheads="1"/>
          </p:cNvSpPr>
          <p:nvPr/>
        </p:nvSpPr>
        <p:spPr bwMode="auto">
          <a:xfrm>
            <a:off x="4700050" y="4854761"/>
            <a:ext cx="2357437" cy="369332"/>
          </a:xfrm>
          <a:prstGeom prst="rect">
            <a:avLst/>
          </a:prstGeom>
          <a:noFill/>
          <a:ln w="9525">
            <a:noFill/>
            <a:miter lim="800000"/>
            <a:headEnd/>
            <a:tailEnd/>
          </a:ln>
        </p:spPr>
        <p:txBody>
          <a:bodyPr>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en-US" altLang="zh-CN" dirty="0">
                <a:solidFill>
                  <a:schemeClr val="bg1"/>
                </a:solidFill>
                <a:latin typeface="Lucida Console" panose="020B0609040504020204" pitchFamily="49" charset="0"/>
                <a:ea typeface="黑体" pitchFamily="49" charset="-122"/>
              </a:rPr>
              <a:t>EDA</a:t>
            </a:r>
            <a:endParaRPr lang="zh-CN" altLang="en-US" dirty="0">
              <a:solidFill>
                <a:schemeClr val="bg1"/>
              </a:solidFill>
              <a:latin typeface="Lucida Console" panose="020B0609040504020204" pitchFamily="49" charset="0"/>
              <a:ea typeface="黑体" pitchFamily="49" charset="-122"/>
            </a:endParaRPr>
          </a:p>
        </p:txBody>
      </p:sp>
    </p:spTree>
    <p:extLst>
      <p:ext uri="{BB962C8B-B14F-4D97-AF65-F5344CB8AC3E}">
        <p14:creationId xmlns:p14="http://schemas.microsoft.com/office/powerpoint/2010/main" val="159483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a:extLst>
              <a:ext uri="{FF2B5EF4-FFF2-40B4-BE49-F238E27FC236}">
                <a16:creationId xmlns:a16="http://schemas.microsoft.com/office/drawing/2014/main" id="{A397CC15-F0D4-41A1-BCF4-228E479D9F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821" t="10536" r="11821" b="25179"/>
          <a:stretch>
            <a:fillRect/>
          </a:stretch>
        </p:blipFill>
        <p:spPr>
          <a:xfrm>
            <a:off x="-1" y="0"/>
            <a:ext cx="12192001" cy="6858000"/>
          </a:xfrm>
          <a:prstGeom prst="rect">
            <a:avLst/>
          </a:prstGeom>
        </p:spPr>
      </p:pic>
      <p:sp>
        <p:nvSpPr>
          <p:cNvPr id="5" name="MH_Number_1">
            <a:extLst>
              <a:ext uri="{FF2B5EF4-FFF2-40B4-BE49-F238E27FC236}">
                <a16:creationId xmlns:a16="http://schemas.microsoft.com/office/drawing/2014/main" id="{277E20A0-ECBD-45FA-AEDD-FB0CC17E868C}"/>
              </a:ext>
            </a:extLst>
          </p:cNvPr>
          <p:cNvSpPr/>
          <p:nvPr>
            <p:custDataLst>
              <p:tags r:id="rId1"/>
            </p:custDataLst>
          </p:nvPr>
        </p:nvSpPr>
        <p:spPr>
          <a:xfrm>
            <a:off x="2495498" y="1931420"/>
            <a:ext cx="2184856" cy="2183380"/>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5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115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MH_Entry_1">
            <a:extLst>
              <a:ext uri="{FF2B5EF4-FFF2-40B4-BE49-F238E27FC236}">
                <a16:creationId xmlns:a16="http://schemas.microsoft.com/office/drawing/2014/main" id="{666635CA-5A24-4022-BC90-704BC019F76E}"/>
              </a:ext>
            </a:extLst>
          </p:cNvPr>
          <p:cNvSpPr/>
          <p:nvPr>
            <p:custDataLst>
              <p:tags r:id="rId2"/>
            </p:custDataLst>
          </p:nvPr>
        </p:nvSpPr>
        <p:spPr>
          <a:xfrm>
            <a:off x="4679355" y="1931420"/>
            <a:ext cx="4803803" cy="2183380"/>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400" dirty="0">
                <a:solidFill>
                  <a:schemeClr val="bg1"/>
                </a:solidFill>
                <a:latin typeface="Berlin Sans FB" panose="020E0602020502020306" pitchFamily="34" charset="0"/>
                <a:ea typeface="黑体" pitchFamily="49" charset="-122"/>
              </a:rPr>
              <a:t>Data gathering and Crawling</a:t>
            </a:r>
            <a:endParaRPr lang="zh-CN" altLang="en-US" sz="4400" dirty="0">
              <a:solidFill>
                <a:schemeClr val="bg1"/>
              </a:solidFill>
              <a:latin typeface="Berlin Sans FB" panose="020E0602020502020306" pitchFamily="34" charset="0"/>
              <a:ea typeface="黑体" pitchFamily="49" charset="-122"/>
            </a:endParaRPr>
          </a:p>
        </p:txBody>
      </p:sp>
    </p:spTree>
    <p:extLst>
      <p:ext uri="{BB962C8B-B14F-4D97-AF65-F5344CB8AC3E}">
        <p14:creationId xmlns:p14="http://schemas.microsoft.com/office/powerpoint/2010/main" val="129617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H_Entry_1">
            <a:extLst>
              <a:ext uri="{FF2B5EF4-FFF2-40B4-BE49-F238E27FC236}">
                <a16:creationId xmlns:a16="http://schemas.microsoft.com/office/drawing/2014/main" id="{BECC6FE1-CBFF-48A8-97AD-4726A1157D7D}"/>
              </a:ext>
            </a:extLst>
          </p:cNvPr>
          <p:cNvSpPr/>
          <p:nvPr>
            <p:custDataLst>
              <p:tags r:id="rId1"/>
            </p:custDataLst>
          </p:nvPr>
        </p:nvSpPr>
        <p:spPr>
          <a:xfrm>
            <a:off x="440116" y="3670469"/>
            <a:ext cx="9186022"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en-US" altLang="zh-CN" sz="2800" b="1" u="sng" spc="200" dirty="0">
                <a:solidFill>
                  <a:schemeClr val="bg1"/>
                </a:solidFill>
                <a:latin typeface="微软雅黑" panose="020B0503020204020204" pitchFamily="34" charset="-122"/>
                <a:ea typeface="微软雅黑" panose="020B0503020204020204" pitchFamily="34" charset="-122"/>
              </a:rPr>
              <a:t>Crawling - Vgchartz &amp; Metacritic Scrappers</a:t>
            </a:r>
            <a:endParaRPr lang="zh-CN" altLang="en-US" sz="2800" b="1" u="sng" spc="200" dirty="0">
              <a:solidFill>
                <a:schemeClr val="bg1"/>
              </a:solidFill>
              <a:latin typeface="微软雅黑" panose="020B0503020204020204" pitchFamily="34" charset="-122"/>
              <a:ea typeface="微软雅黑" panose="020B0503020204020204" pitchFamily="34" charset="-122"/>
            </a:endParaRPr>
          </a:p>
        </p:txBody>
      </p:sp>
      <p:sp>
        <p:nvSpPr>
          <p:cNvPr id="2" name="תיבת טקסט 1">
            <a:extLst>
              <a:ext uri="{FF2B5EF4-FFF2-40B4-BE49-F238E27FC236}">
                <a16:creationId xmlns:a16="http://schemas.microsoft.com/office/drawing/2014/main" id="{0FBE3379-9BEE-41FC-887D-3587C2DDE81C}"/>
              </a:ext>
            </a:extLst>
          </p:cNvPr>
          <p:cNvSpPr txBox="1"/>
          <p:nvPr/>
        </p:nvSpPr>
        <p:spPr>
          <a:xfrm>
            <a:off x="531557" y="4339749"/>
            <a:ext cx="7769248" cy="2308324"/>
          </a:xfrm>
          <a:prstGeom prst="rect">
            <a:avLst/>
          </a:prstGeom>
          <a:noFill/>
        </p:spPr>
        <p:txBody>
          <a:bodyPr wrap="square" rtlCol="0">
            <a:spAutoFit/>
          </a:bodyPr>
          <a:lstStyle/>
          <a:p>
            <a:r>
              <a:rPr lang="en-US" dirty="0"/>
              <a:t>We used </a:t>
            </a:r>
            <a:r>
              <a:rPr lang="en-US" dirty="0" err="1"/>
              <a:t>BeautifulSoup</a:t>
            </a:r>
            <a:r>
              <a:rPr lang="en-US" dirty="0"/>
              <a:t> to gather data from 2 different websites - Vgchartz and Metacritic. </a:t>
            </a:r>
          </a:p>
          <a:p>
            <a:r>
              <a:rPr lang="en-US" dirty="0"/>
              <a:t>In both of them the users can search for games in any platform, rate, review and score games.</a:t>
            </a:r>
          </a:p>
          <a:p>
            <a:r>
              <a:rPr lang="en-US" dirty="0"/>
              <a:t>Metacritic website consists information of users and critics scores.</a:t>
            </a:r>
          </a:p>
          <a:p>
            <a:r>
              <a:rPr lang="en-US" dirty="0"/>
              <a:t>Vgchartz website holds the amount of sales worldwide of all those games.</a:t>
            </a:r>
          </a:p>
          <a:p>
            <a:r>
              <a:rPr lang="en-US" dirty="0"/>
              <a:t>Merging them together give us the data we used for our project.</a:t>
            </a:r>
          </a:p>
          <a:p>
            <a:pPr algn="r"/>
            <a:endParaRPr lang="en-IL" dirty="0"/>
          </a:p>
        </p:txBody>
      </p:sp>
      <p:sp>
        <p:nvSpPr>
          <p:cNvPr id="15" name="MH_Number_1">
            <a:extLst>
              <a:ext uri="{FF2B5EF4-FFF2-40B4-BE49-F238E27FC236}">
                <a16:creationId xmlns:a16="http://schemas.microsoft.com/office/drawing/2014/main" id="{D6886B6B-FB60-48C5-9515-9B2EEC8D5686}"/>
              </a:ext>
            </a:extLst>
          </p:cNvPr>
          <p:cNvSpPr/>
          <p:nvPr>
            <p:custDataLst>
              <p:tags r:id="rId2"/>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1</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16" name="MH_Entry_1">
            <a:extLst>
              <a:ext uri="{FF2B5EF4-FFF2-40B4-BE49-F238E27FC236}">
                <a16:creationId xmlns:a16="http://schemas.microsoft.com/office/drawing/2014/main" id="{EF172E67-0F31-48C5-99EE-E91B8BCA6249}"/>
              </a:ext>
            </a:extLst>
          </p:cNvPr>
          <p:cNvSpPr/>
          <p:nvPr>
            <p:custDataLst>
              <p:tags r:id="rId3"/>
            </p:custDataLst>
          </p:nvPr>
        </p:nvSpPr>
        <p:spPr>
          <a:xfrm>
            <a:off x="1216833" y="444301"/>
            <a:ext cx="6663174"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Data gathering and Crawling</a:t>
            </a:r>
            <a:endParaRPr lang="zh-CN" altLang="en-US" sz="4000" dirty="0">
              <a:solidFill>
                <a:schemeClr val="bg1"/>
              </a:solidFill>
              <a:latin typeface="Berlin Sans FB" panose="020E0602020502020306" pitchFamily="34" charset="0"/>
              <a:ea typeface="黑体" pitchFamily="49" charset="-122"/>
            </a:endParaRPr>
          </a:p>
        </p:txBody>
      </p:sp>
      <p:grpSp>
        <p:nvGrpSpPr>
          <p:cNvPr id="17" name="组合 67">
            <a:extLst>
              <a:ext uri="{FF2B5EF4-FFF2-40B4-BE49-F238E27FC236}">
                <a16:creationId xmlns:a16="http://schemas.microsoft.com/office/drawing/2014/main" id="{EA8FD02C-9F20-49FA-8637-8C7CC9DEC7B8}"/>
              </a:ext>
            </a:extLst>
          </p:cNvPr>
          <p:cNvGrpSpPr/>
          <p:nvPr/>
        </p:nvGrpSpPr>
        <p:grpSpPr bwMode="auto">
          <a:xfrm>
            <a:off x="680551" y="2078015"/>
            <a:ext cx="685800" cy="687387"/>
            <a:chOff x="5138738" y="4175125"/>
            <a:chExt cx="685800" cy="687388"/>
          </a:xfrm>
          <a:solidFill>
            <a:schemeClr val="accent1"/>
          </a:solidFill>
        </p:grpSpPr>
        <p:sp>
          <p:nvSpPr>
            <p:cNvPr id="18" name="Freeform 51">
              <a:extLst>
                <a:ext uri="{FF2B5EF4-FFF2-40B4-BE49-F238E27FC236}">
                  <a16:creationId xmlns:a16="http://schemas.microsoft.com/office/drawing/2014/main" id="{66E2D2E3-7E22-4B7A-B7FA-94D54086D8A6}"/>
                </a:ext>
              </a:extLst>
            </p:cNvPr>
            <p:cNvSpPr>
              <a:spLocks noEditPoints="1"/>
            </p:cNvSpPr>
            <p:nvPr/>
          </p:nvSpPr>
          <p:spPr bwMode="auto">
            <a:xfrm>
              <a:off x="5138738" y="4175125"/>
              <a:ext cx="685800" cy="687388"/>
            </a:xfrm>
            <a:custGeom>
              <a:avLst/>
              <a:gdLst>
                <a:gd name="T0" fmla="*/ 342900 w 180"/>
                <a:gd name="T1" fmla="*/ 687388 h 180"/>
                <a:gd name="T2" fmla="*/ 0 w 180"/>
                <a:gd name="T3" fmla="*/ 343694 h 180"/>
                <a:gd name="T4" fmla="*/ 342900 w 180"/>
                <a:gd name="T5" fmla="*/ 0 h 180"/>
                <a:gd name="T6" fmla="*/ 685800 w 180"/>
                <a:gd name="T7" fmla="*/ 343694 h 180"/>
                <a:gd name="T8" fmla="*/ 342900 w 180"/>
                <a:gd name="T9" fmla="*/ 687388 h 180"/>
                <a:gd name="T10" fmla="*/ 342900 w 180"/>
                <a:gd name="T11" fmla="*/ 15275 h 180"/>
                <a:gd name="T12" fmla="*/ 15240 w 180"/>
                <a:gd name="T13" fmla="*/ 343694 h 180"/>
                <a:gd name="T14" fmla="*/ 342900 w 180"/>
                <a:gd name="T15" fmla="*/ 672113 h 180"/>
                <a:gd name="T16" fmla="*/ 670560 w 180"/>
                <a:gd name="T17" fmla="*/ 343694 h 180"/>
                <a:gd name="T18" fmla="*/ 342900 w 180"/>
                <a:gd name="T19" fmla="*/ 15275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0" h="180">
                  <a:moveTo>
                    <a:pt x="90" y="180"/>
                  </a:moveTo>
                  <a:cubicBezTo>
                    <a:pt x="41" y="180"/>
                    <a:pt x="0" y="139"/>
                    <a:pt x="0" y="90"/>
                  </a:cubicBezTo>
                  <a:cubicBezTo>
                    <a:pt x="0" y="40"/>
                    <a:pt x="41" y="0"/>
                    <a:pt x="90" y="0"/>
                  </a:cubicBezTo>
                  <a:cubicBezTo>
                    <a:pt x="140" y="0"/>
                    <a:pt x="180" y="40"/>
                    <a:pt x="180" y="90"/>
                  </a:cubicBezTo>
                  <a:cubicBezTo>
                    <a:pt x="180" y="139"/>
                    <a:pt x="140" y="180"/>
                    <a:pt x="90" y="180"/>
                  </a:cubicBezTo>
                  <a:close/>
                  <a:moveTo>
                    <a:pt x="90" y="4"/>
                  </a:moveTo>
                  <a:cubicBezTo>
                    <a:pt x="43" y="4"/>
                    <a:pt x="4" y="42"/>
                    <a:pt x="4" y="90"/>
                  </a:cubicBezTo>
                  <a:cubicBezTo>
                    <a:pt x="4" y="137"/>
                    <a:pt x="43" y="176"/>
                    <a:pt x="90" y="176"/>
                  </a:cubicBezTo>
                  <a:cubicBezTo>
                    <a:pt x="138" y="176"/>
                    <a:pt x="176" y="137"/>
                    <a:pt x="176" y="90"/>
                  </a:cubicBezTo>
                  <a:cubicBezTo>
                    <a:pt x="176" y="42"/>
                    <a:pt x="138" y="4"/>
                    <a:pt x="9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19" name="Freeform 52">
              <a:extLst>
                <a:ext uri="{FF2B5EF4-FFF2-40B4-BE49-F238E27FC236}">
                  <a16:creationId xmlns:a16="http://schemas.microsoft.com/office/drawing/2014/main" id="{36917CB6-49BF-4EC0-ADF6-CC4164054681}"/>
                </a:ext>
              </a:extLst>
            </p:cNvPr>
            <p:cNvSpPr/>
            <p:nvPr/>
          </p:nvSpPr>
          <p:spPr bwMode="auto">
            <a:xfrm>
              <a:off x="5421313" y="4525963"/>
              <a:ext cx="179388" cy="42863"/>
            </a:xfrm>
            <a:custGeom>
              <a:avLst/>
              <a:gdLst>
                <a:gd name="T0" fmla="*/ 171754 w 47"/>
                <a:gd name="T1" fmla="*/ 42863 h 11"/>
                <a:gd name="T2" fmla="*/ 167938 w 47"/>
                <a:gd name="T3" fmla="*/ 42863 h 11"/>
                <a:gd name="T4" fmla="*/ 11450 w 47"/>
                <a:gd name="T5" fmla="*/ 23380 h 11"/>
                <a:gd name="T6" fmla="*/ 0 w 47"/>
                <a:gd name="T7" fmla="*/ 15587 h 11"/>
                <a:gd name="T8" fmla="*/ 7634 w 47"/>
                <a:gd name="T9" fmla="*/ 7793 h 11"/>
                <a:gd name="T10" fmla="*/ 175571 w 47"/>
                <a:gd name="T11" fmla="*/ 27276 h 11"/>
                <a:gd name="T12" fmla="*/ 179388 w 47"/>
                <a:gd name="T13" fmla="*/ 38966 h 11"/>
                <a:gd name="T14" fmla="*/ 171754 w 47"/>
                <a:gd name="T15" fmla="*/ 42863 h 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7" h="11">
                  <a:moveTo>
                    <a:pt x="45" y="11"/>
                  </a:moveTo>
                  <a:cubicBezTo>
                    <a:pt x="45" y="11"/>
                    <a:pt x="44" y="11"/>
                    <a:pt x="44" y="11"/>
                  </a:cubicBezTo>
                  <a:cubicBezTo>
                    <a:pt x="31" y="6"/>
                    <a:pt x="17" y="4"/>
                    <a:pt x="3" y="6"/>
                  </a:cubicBezTo>
                  <a:cubicBezTo>
                    <a:pt x="1" y="6"/>
                    <a:pt x="0" y="5"/>
                    <a:pt x="0" y="4"/>
                  </a:cubicBezTo>
                  <a:cubicBezTo>
                    <a:pt x="0" y="3"/>
                    <a:pt x="1" y="2"/>
                    <a:pt x="2" y="2"/>
                  </a:cubicBezTo>
                  <a:cubicBezTo>
                    <a:pt x="17" y="0"/>
                    <a:pt x="32" y="2"/>
                    <a:pt x="46" y="7"/>
                  </a:cubicBezTo>
                  <a:cubicBezTo>
                    <a:pt x="47" y="7"/>
                    <a:pt x="47" y="8"/>
                    <a:pt x="47" y="10"/>
                  </a:cubicBezTo>
                  <a:cubicBezTo>
                    <a:pt x="46" y="10"/>
                    <a:pt x="46" y="11"/>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20" name="Freeform 53">
              <a:extLst>
                <a:ext uri="{FF2B5EF4-FFF2-40B4-BE49-F238E27FC236}">
                  <a16:creationId xmlns:a16="http://schemas.microsoft.com/office/drawing/2014/main" id="{DDDD0044-2964-4BF9-876B-F03C6BFA9EC3}"/>
                </a:ext>
              </a:extLst>
            </p:cNvPr>
            <p:cNvSpPr/>
            <p:nvPr/>
          </p:nvSpPr>
          <p:spPr bwMode="auto">
            <a:xfrm>
              <a:off x="5310188" y="4549775"/>
              <a:ext cx="53975" cy="34925"/>
            </a:xfrm>
            <a:custGeom>
              <a:avLst/>
              <a:gdLst>
                <a:gd name="T0" fmla="*/ 7711 w 14"/>
                <a:gd name="T1" fmla="*/ 34925 h 9"/>
                <a:gd name="T2" fmla="*/ 0 w 14"/>
                <a:gd name="T3" fmla="*/ 31044 h 9"/>
                <a:gd name="T4" fmla="*/ 3855 w 14"/>
                <a:gd name="T5" fmla="*/ 19403 h 9"/>
                <a:gd name="T6" fmla="*/ 42409 w 14"/>
                <a:gd name="T7" fmla="*/ 3881 h 9"/>
                <a:gd name="T8" fmla="*/ 53975 w 14"/>
                <a:gd name="T9" fmla="*/ 7761 h 9"/>
                <a:gd name="T10" fmla="*/ 50120 w 14"/>
                <a:gd name="T11" fmla="*/ 19403 h 9"/>
                <a:gd name="T12" fmla="*/ 11566 w 14"/>
                <a:gd name="T13" fmla="*/ 34925 h 9"/>
                <a:gd name="T14" fmla="*/ 7711 w 14"/>
                <a:gd name="T15" fmla="*/ 34925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9">
                  <a:moveTo>
                    <a:pt x="2" y="9"/>
                  </a:moveTo>
                  <a:cubicBezTo>
                    <a:pt x="1" y="9"/>
                    <a:pt x="1" y="9"/>
                    <a:pt x="0" y="8"/>
                  </a:cubicBezTo>
                  <a:cubicBezTo>
                    <a:pt x="0" y="7"/>
                    <a:pt x="0" y="6"/>
                    <a:pt x="1" y="5"/>
                  </a:cubicBezTo>
                  <a:cubicBezTo>
                    <a:pt x="4" y="4"/>
                    <a:pt x="8" y="2"/>
                    <a:pt x="11" y="1"/>
                  </a:cubicBezTo>
                  <a:cubicBezTo>
                    <a:pt x="12" y="0"/>
                    <a:pt x="13" y="1"/>
                    <a:pt x="14" y="2"/>
                  </a:cubicBezTo>
                  <a:cubicBezTo>
                    <a:pt x="14" y="3"/>
                    <a:pt x="14" y="4"/>
                    <a:pt x="13" y="5"/>
                  </a:cubicBezTo>
                  <a:cubicBezTo>
                    <a:pt x="9" y="6"/>
                    <a:pt x="6" y="7"/>
                    <a:pt x="3" y="9"/>
                  </a:cubicBezTo>
                  <a:cubicBezTo>
                    <a:pt x="3" y="9"/>
                    <a:pt x="2"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21" name="Freeform 54">
              <a:extLst>
                <a:ext uri="{FF2B5EF4-FFF2-40B4-BE49-F238E27FC236}">
                  <a16:creationId xmlns:a16="http://schemas.microsoft.com/office/drawing/2014/main" id="{B12250EE-3672-407F-A610-570883351D1A}"/>
                </a:ext>
              </a:extLst>
            </p:cNvPr>
            <p:cNvSpPr/>
            <p:nvPr/>
          </p:nvSpPr>
          <p:spPr bwMode="auto">
            <a:xfrm>
              <a:off x="5367338" y="4384675"/>
              <a:ext cx="160338" cy="290513"/>
            </a:xfrm>
            <a:custGeom>
              <a:avLst/>
              <a:gdLst>
                <a:gd name="T0" fmla="*/ 152703 w 42"/>
                <a:gd name="T1" fmla="*/ 290513 h 76"/>
                <a:gd name="T2" fmla="*/ 145068 w 42"/>
                <a:gd name="T3" fmla="*/ 282868 h 76"/>
                <a:gd name="T4" fmla="*/ 3818 w 42"/>
                <a:gd name="T5" fmla="*/ 15290 h 76"/>
                <a:gd name="T6" fmla="*/ 3818 w 42"/>
                <a:gd name="T7" fmla="*/ 3823 h 76"/>
                <a:gd name="T8" fmla="*/ 11453 w 42"/>
                <a:gd name="T9" fmla="*/ 0 h 76"/>
                <a:gd name="T10" fmla="*/ 160338 w 42"/>
                <a:gd name="T11" fmla="*/ 282868 h 76"/>
                <a:gd name="T12" fmla="*/ 152703 w 42"/>
                <a:gd name="T13" fmla="*/ 290513 h 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76">
                  <a:moveTo>
                    <a:pt x="40" y="76"/>
                  </a:moveTo>
                  <a:cubicBezTo>
                    <a:pt x="39" y="76"/>
                    <a:pt x="38" y="75"/>
                    <a:pt x="38" y="74"/>
                  </a:cubicBezTo>
                  <a:cubicBezTo>
                    <a:pt x="38" y="46"/>
                    <a:pt x="24" y="19"/>
                    <a:pt x="1" y="4"/>
                  </a:cubicBezTo>
                  <a:cubicBezTo>
                    <a:pt x="0" y="3"/>
                    <a:pt x="0" y="2"/>
                    <a:pt x="1" y="1"/>
                  </a:cubicBezTo>
                  <a:cubicBezTo>
                    <a:pt x="1" y="0"/>
                    <a:pt x="3" y="0"/>
                    <a:pt x="3" y="0"/>
                  </a:cubicBezTo>
                  <a:cubicBezTo>
                    <a:pt x="28" y="17"/>
                    <a:pt x="42" y="44"/>
                    <a:pt x="42" y="74"/>
                  </a:cubicBezTo>
                  <a:cubicBezTo>
                    <a:pt x="42" y="75"/>
                    <a:pt x="41" y="76"/>
                    <a:pt x="4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22" name="Freeform 55">
              <a:extLst>
                <a:ext uri="{FF2B5EF4-FFF2-40B4-BE49-F238E27FC236}">
                  <a16:creationId xmlns:a16="http://schemas.microsoft.com/office/drawing/2014/main" id="{9B5DEB9F-6149-47DB-9B85-5D1E4B550875}"/>
                </a:ext>
              </a:extLst>
            </p:cNvPr>
            <p:cNvSpPr/>
            <p:nvPr/>
          </p:nvSpPr>
          <p:spPr bwMode="auto">
            <a:xfrm>
              <a:off x="5413375" y="4351338"/>
              <a:ext cx="95250" cy="92075"/>
            </a:xfrm>
            <a:custGeom>
              <a:avLst/>
              <a:gdLst>
                <a:gd name="T0" fmla="*/ 87630 w 25"/>
                <a:gd name="T1" fmla="*/ 92075 h 24"/>
                <a:gd name="T2" fmla="*/ 83820 w 25"/>
                <a:gd name="T3" fmla="*/ 92075 h 24"/>
                <a:gd name="T4" fmla="*/ 3810 w 25"/>
                <a:gd name="T5" fmla="*/ 11509 h 24"/>
                <a:gd name="T6" fmla="*/ 3810 w 25"/>
                <a:gd name="T7" fmla="*/ 3836 h 24"/>
                <a:gd name="T8" fmla="*/ 15240 w 25"/>
                <a:gd name="T9" fmla="*/ 3836 h 24"/>
                <a:gd name="T10" fmla="*/ 91440 w 25"/>
                <a:gd name="T11" fmla="*/ 76729 h 24"/>
                <a:gd name="T12" fmla="*/ 95250 w 25"/>
                <a:gd name="T13" fmla="*/ 88239 h 24"/>
                <a:gd name="T14" fmla="*/ 87630 w 25"/>
                <a:gd name="T15" fmla="*/ 92075 h 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 h="24">
                  <a:moveTo>
                    <a:pt x="23" y="24"/>
                  </a:moveTo>
                  <a:cubicBezTo>
                    <a:pt x="23" y="24"/>
                    <a:pt x="22" y="24"/>
                    <a:pt x="22" y="24"/>
                  </a:cubicBezTo>
                  <a:cubicBezTo>
                    <a:pt x="14" y="18"/>
                    <a:pt x="7" y="11"/>
                    <a:pt x="1" y="3"/>
                  </a:cubicBezTo>
                  <a:cubicBezTo>
                    <a:pt x="0" y="2"/>
                    <a:pt x="0" y="1"/>
                    <a:pt x="1" y="1"/>
                  </a:cubicBezTo>
                  <a:cubicBezTo>
                    <a:pt x="2" y="0"/>
                    <a:pt x="3" y="0"/>
                    <a:pt x="4" y="1"/>
                  </a:cubicBezTo>
                  <a:cubicBezTo>
                    <a:pt x="10" y="8"/>
                    <a:pt x="16" y="15"/>
                    <a:pt x="24" y="20"/>
                  </a:cubicBezTo>
                  <a:cubicBezTo>
                    <a:pt x="25" y="21"/>
                    <a:pt x="25" y="22"/>
                    <a:pt x="25" y="23"/>
                  </a:cubicBezTo>
                  <a:cubicBezTo>
                    <a:pt x="24" y="24"/>
                    <a:pt x="24" y="24"/>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23" name="Freeform 56">
              <a:extLst>
                <a:ext uri="{FF2B5EF4-FFF2-40B4-BE49-F238E27FC236}">
                  <a16:creationId xmlns:a16="http://schemas.microsoft.com/office/drawing/2014/main" id="{94B1F923-3D9A-4F54-9EEF-2C930E4D35F7}"/>
                </a:ext>
              </a:extLst>
            </p:cNvPr>
            <p:cNvSpPr/>
            <p:nvPr/>
          </p:nvSpPr>
          <p:spPr bwMode="auto">
            <a:xfrm>
              <a:off x="5557838" y="4457700"/>
              <a:ext cx="88900" cy="38100"/>
            </a:xfrm>
            <a:custGeom>
              <a:avLst/>
              <a:gdLst>
                <a:gd name="T0" fmla="*/ 81170 w 23"/>
                <a:gd name="T1" fmla="*/ 38100 h 10"/>
                <a:gd name="T2" fmla="*/ 77304 w 23"/>
                <a:gd name="T3" fmla="*/ 38100 h 10"/>
                <a:gd name="T4" fmla="*/ 3865 w 23"/>
                <a:gd name="T5" fmla="*/ 19050 h 10"/>
                <a:gd name="T6" fmla="*/ 0 w 23"/>
                <a:gd name="T7" fmla="*/ 7620 h 10"/>
                <a:gd name="T8" fmla="*/ 11596 w 23"/>
                <a:gd name="T9" fmla="*/ 3810 h 10"/>
                <a:gd name="T10" fmla="*/ 81170 w 23"/>
                <a:gd name="T11" fmla="*/ 22860 h 10"/>
                <a:gd name="T12" fmla="*/ 88900 w 23"/>
                <a:gd name="T13" fmla="*/ 30480 h 10"/>
                <a:gd name="T14" fmla="*/ 81170 w 23"/>
                <a:gd name="T15" fmla="*/ 38100 h 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 h="10">
                  <a:moveTo>
                    <a:pt x="21" y="10"/>
                  </a:moveTo>
                  <a:cubicBezTo>
                    <a:pt x="21" y="10"/>
                    <a:pt x="21" y="10"/>
                    <a:pt x="20" y="10"/>
                  </a:cubicBezTo>
                  <a:cubicBezTo>
                    <a:pt x="14" y="9"/>
                    <a:pt x="7" y="7"/>
                    <a:pt x="1" y="5"/>
                  </a:cubicBezTo>
                  <a:cubicBezTo>
                    <a:pt x="0" y="4"/>
                    <a:pt x="0" y="3"/>
                    <a:pt x="0" y="2"/>
                  </a:cubicBezTo>
                  <a:cubicBezTo>
                    <a:pt x="0" y="1"/>
                    <a:pt x="2" y="0"/>
                    <a:pt x="3" y="1"/>
                  </a:cubicBezTo>
                  <a:cubicBezTo>
                    <a:pt x="8" y="3"/>
                    <a:pt x="15" y="5"/>
                    <a:pt x="21" y="6"/>
                  </a:cubicBezTo>
                  <a:cubicBezTo>
                    <a:pt x="22" y="6"/>
                    <a:pt x="23" y="7"/>
                    <a:pt x="23" y="8"/>
                  </a:cubicBezTo>
                  <a:cubicBezTo>
                    <a:pt x="23" y="9"/>
                    <a:pt x="22" y="10"/>
                    <a:pt x="2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24" name="Freeform 57">
              <a:extLst>
                <a:ext uri="{FF2B5EF4-FFF2-40B4-BE49-F238E27FC236}">
                  <a16:creationId xmlns:a16="http://schemas.microsoft.com/office/drawing/2014/main" id="{DF646111-8AF3-4130-A056-D31444A1BE00}"/>
                </a:ext>
              </a:extLst>
            </p:cNvPr>
            <p:cNvSpPr>
              <a:spLocks noEditPoints="1"/>
            </p:cNvSpPr>
            <p:nvPr/>
          </p:nvSpPr>
          <p:spPr bwMode="auto">
            <a:xfrm>
              <a:off x="5489575" y="4408488"/>
              <a:ext cx="87313" cy="87313"/>
            </a:xfrm>
            <a:custGeom>
              <a:avLst/>
              <a:gdLst>
                <a:gd name="T0" fmla="*/ 41758 w 23"/>
                <a:gd name="T1" fmla="*/ 87313 h 23"/>
                <a:gd name="T2" fmla="*/ 0 w 23"/>
                <a:gd name="T3" fmla="*/ 41758 h 23"/>
                <a:gd name="T4" fmla="*/ 41758 w 23"/>
                <a:gd name="T5" fmla="*/ 0 h 23"/>
                <a:gd name="T6" fmla="*/ 87313 w 23"/>
                <a:gd name="T7" fmla="*/ 41758 h 23"/>
                <a:gd name="T8" fmla="*/ 41758 w 23"/>
                <a:gd name="T9" fmla="*/ 87313 h 23"/>
                <a:gd name="T10" fmla="*/ 41758 w 23"/>
                <a:gd name="T11" fmla="*/ 15185 h 23"/>
                <a:gd name="T12" fmla="*/ 15185 w 23"/>
                <a:gd name="T13" fmla="*/ 41758 h 23"/>
                <a:gd name="T14" fmla="*/ 41758 w 23"/>
                <a:gd name="T15" fmla="*/ 72128 h 23"/>
                <a:gd name="T16" fmla="*/ 72128 w 23"/>
                <a:gd name="T17" fmla="*/ 41758 h 23"/>
                <a:gd name="T18" fmla="*/ 41758 w 23"/>
                <a:gd name="T19" fmla="*/ 15185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a:moveTo>
                    <a:pt x="11" y="23"/>
                  </a:moveTo>
                  <a:cubicBezTo>
                    <a:pt x="5" y="23"/>
                    <a:pt x="0" y="18"/>
                    <a:pt x="0" y="11"/>
                  </a:cubicBezTo>
                  <a:cubicBezTo>
                    <a:pt x="0" y="5"/>
                    <a:pt x="5" y="0"/>
                    <a:pt x="11" y="0"/>
                  </a:cubicBezTo>
                  <a:cubicBezTo>
                    <a:pt x="18" y="0"/>
                    <a:pt x="23" y="5"/>
                    <a:pt x="23" y="11"/>
                  </a:cubicBezTo>
                  <a:cubicBezTo>
                    <a:pt x="23" y="18"/>
                    <a:pt x="18" y="23"/>
                    <a:pt x="11" y="23"/>
                  </a:cubicBezTo>
                  <a:close/>
                  <a:moveTo>
                    <a:pt x="11" y="4"/>
                  </a:moveTo>
                  <a:cubicBezTo>
                    <a:pt x="7" y="4"/>
                    <a:pt x="4" y="7"/>
                    <a:pt x="4" y="11"/>
                  </a:cubicBezTo>
                  <a:cubicBezTo>
                    <a:pt x="4" y="15"/>
                    <a:pt x="7" y="19"/>
                    <a:pt x="11" y="19"/>
                  </a:cubicBezTo>
                  <a:cubicBezTo>
                    <a:pt x="15" y="19"/>
                    <a:pt x="19" y="15"/>
                    <a:pt x="19" y="11"/>
                  </a:cubicBezTo>
                  <a:cubicBezTo>
                    <a:pt x="19" y="7"/>
                    <a:pt x="15" y="4"/>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25" name="Freeform 58">
              <a:extLst>
                <a:ext uri="{FF2B5EF4-FFF2-40B4-BE49-F238E27FC236}">
                  <a16:creationId xmlns:a16="http://schemas.microsoft.com/office/drawing/2014/main" id="{6C0E3CC6-9712-4807-9257-DFC88934147E}"/>
                </a:ext>
              </a:extLst>
            </p:cNvPr>
            <p:cNvSpPr>
              <a:spLocks noEditPoints="1"/>
            </p:cNvSpPr>
            <p:nvPr/>
          </p:nvSpPr>
          <p:spPr bwMode="auto">
            <a:xfrm>
              <a:off x="5581650" y="4533900"/>
              <a:ext cx="87313" cy="88900"/>
            </a:xfrm>
            <a:custGeom>
              <a:avLst/>
              <a:gdLst>
                <a:gd name="T0" fmla="*/ 41758 w 23"/>
                <a:gd name="T1" fmla="*/ 88900 h 23"/>
                <a:gd name="T2" fmla="*/ 0 w 23"/>
                <a:gd name="T3" fmla="*/ 42517 h 23"/>
                <a:gd name="T4" fmla="*/ 41758 w 23"/>
                <a:gd name="T5" fmla="*/ 0 h 23"/>
                <a:gd name="T6" fmla="*/ 87313 w 23"/>
                <a:gd name="T7" fmla="*/ 42517 h 23"/>
                <a:gd name="T8" fmla="*/ 41758 w 23"/>
                <a:gd name="T9" fmla="*/ 88900 h 23"/>
                <a:gd name="T10" fmla="*/ 41758 w 23"/>
                <a:gd name="T11" fmla="*/ 15461 h 23"/>
                <a:gd name="T12" fmla="*/ 15185 w 23"/>
                <a:gd name="T13" fmla="*/ 42517 h 23"/>
                <a:gd name="T14" fmla="*/ 41758 w 23"/>
                <a:gd name="T15" fmla="*/ 73439 h 23"/>
                <a:gd name="T16" fmla="*/ 72128 w 23"/>
                <a:gd name="T17" fmla="*/ 42517 h 23"/>
                <a:gd name="T18" fmla="*/ 41758 w 23"/>
                <a:gd name="T19" fmla="*/ 15461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a:moveTo>
                    <a:pt x="11" y="23"/>
                  </a:moveTo>
                  <a:cubicBezTo>
                    <a:pt x="5" y="23"/>
                    <a:pt x="0" y="18"/>
                    <a:pt x="0" y="11"/>
                  </a:cubicBezTo>
                  <a:cubicBezTo>
                    <a:pt x="0" y="5"/>
                    <a:pt x="5" y="0"/>
                    <a:pt x="11" y="0"/>
                  </a:cubicBezTo>
                  <a:cubicBezTo>
                    <a:pt x="18" y="0"/>
                    <a:pt x="23" y="5"/>
                    <a:pt x="23" y="11"/>
                  </a:cubicBezTo>
                  <a:cubicBezTo>
                    <a:pt x="23" y="18"/>
                    <a:pt x="18" y="23"/>
                    <a:pt x="11" y="23"/>
                  </a:cubicBezTo>
                  <a:close/>
                  <a:moveTo>
                    <a:pt x="11" y="4"/>
                  </a:moveTo>
                  <a:cubicBezTo>
                    <a:pt x="7" y="4"/>
                    <a:pt x="4" y="7"/>
                    <a:pt x="4" y="11"/>
                  </a:cubicBezTo>
                  <a:cubicBezTo>
                    <a:pt x="4" y="15"/>
                    <a:pt x="7" y="19"/>
                    <a:pt x="11" y="19"/>
                  </a:cubicBezTo>
                  <a:cubicBezTo>
                    <a:pt x="15" y="19"/>
                    <a:pt x="19" y="15"/>
                    <a:pt x="19" y="11"/>
                  </a:cubicBezTo>
                  <a:cubicBezTo>
                    <a:pt x="19" y="7"/>
                    <a:pt x="15" y="4"/>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26" name="Freeform 59">
              <a:extLst>
                <a:ext uri="{FF2B5EF4-FFF2-40B4-BE49-F238E27FC236}">
                  <a16:creationId xmlns:a16="http://schemas.microsoft.com/office/drawing/2014/main" id="{67C577CF-3112-4DDF-9C55-3BF2134A2039}"/>
                </a:ext>
              </a:extLst>
            </p:cNvPr>
            <p:cNvSpPr/>
            <p:nvPr/>
          </p:nvSpPr>
          <p:spPr bwMode="auto">
            <a:xfrm>
              <a:off x="5299075" y="4343400"/>
              <a:ext cx="347663" cy="347663"/>
            </a:xfrm>
            <a:custGeom>
              <a:avLst/>
              <a:gdLst>
                <a:gd name="T0" fmla="*/ 175742 w 91"/>
                <a:gd name="T1" fmla="*/ 347663 h 91"/>
                <a:gd name="T2" fmla="*/ 0 w 91"/>
                <a:gd name="T3" fmla="*/ 175742 h 91"/>
                <a:gd name="T4" fmla="*/ 175742 w 91"/>
                <a:gd name="T5" fmla="*/ 0 h 91"/>
                <a:gd name="T6" fmla="*/ 347663 w 91"/>
                <a:gd name="T7" fmla="*/ 175742 h 91"/>
                <a:gd name="T8" fmla="*/ 347663 w 91"/>
                <a:gd name="T9" fmla="*/ 202485 h 91"/>
                <a:gd name="T10" fmla="*/ 332381 w 91"/>
                <a:gd name="T11" fmla="*/ 198665 h 91"/>
                <a:gd name="T12" fmla="*/ 332381 w 91"/>
                <a:gd name="T13" fmla="*/ 175742 h 91"/>
                <a:gd name="T14" fmla="*/ 175742 w 91"/>
                <a:gd name="T15" fmla="*/ 15282 h 91"/>
                <a:gd name="T16" fmla="*/ 15282 w 91"/>
                <a:gd name="T17" fmla="*/ 175742 h 91"/>
                <a:gd name="T18" fmla="*/ 175742 w 91"/>
                <a:gd name="T19" fmla="*/ 332381 h 91"/>
                <a:gd name="T20" fmla="*/ 305638 w 91"/>
                <a:gd name="T21" fmla="*/ 263613 h 91"/>
                <a:gd name="T22" fmla="*/ 317099 w 91"/>
                <a:gd name="T23" fmla="*/ 271254 h 91"/>
                <a:gd name="T24" fmla="*/ 175742 w 91"/>
                <a:gd name="T25" fmla="*/ 347663 h 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 h="91">
                  <a:moveTo>
                    <a:pt x="46" y="91"/>
                  </a:moveTo>
                  <a:cubicBezTo>
                    <a:pt x="21" y="91"/>
                    <a:pt x="0" y="71"/>
                    <a:pt x="0" y="46"/>
                  </a:cubicBezTo>
                  <a:cubicBezTo>
                    <a:pt x="0" y="21"/>
                    <a:pt x="21" y="0"/>
                    <a:pt x="46" y="0"/>
                  </a:cubicBezTo>
                  <a:cubicBezTo>
                    <a:pt x="71" y="0"/>
                    <a:pt x="91" y="21"/>
                    <a:pt x="91" y="46"/>
                  </a:cubicBezTo>
                  <a:cubicBezTo>
                    <a:pt x="91" y="48"/>
                    <a:pt x="91" y="50"/>
                    <a:pt x="91" y="53"/>
                  </a:cubicBezTo>
                  <a:cubicBezTo>
                    <a:pt x="87" y="52"/>
                    <a:pt x="87" y="52"/>
                    <a:pt x="87" y="52"/>
                  </a:cubicBezTo>
                  <a:cubicBezTo>
                    <a:pt x="87" y="50"/>
                    <a:pt x="87" y="48"/>
                    <a:pt x="87" y="46"/>
                  </a:cubicBezTo>
                  <a:cubicBezTo>
                    <a:pt x="87" y="23"/>
                    <a:pt x="69" y="4"/>
                    <a:pt x="46" y="4"/>
                  </a:cubicBezTo>
                  <a:cubicBezTo>
                    <a:pt x="23" y="4"/>
                    <a:pt x="4" y="23"/>
                    <a:pt x="4" y="46"/>
                  </a:cubicBezTo>
                  <a:cubicBezTo>
                    <a:pt x="4" y="69"/>
                    <a:pt x="23" y="87"/>
                    <a:pt x="46" y="87"/>
                  </a:cubicBezTo>
                  <a:cubicBezTo>
                    <a:pt x="60" y="87"/>
                    <a:pt x="72" y="80"/>
                    <a:pt x="80" y="69"/>
                  </a:cubicBezTo>
                  <a:cubicBezTo>
                    <a:pt x="83" y="71"/>
                    <a:pt x="83" y="71"/>
                    <a:pt x="83" y="71"/>
                  </a:cubicBezTo>
                  <a:cubicBezTo>
                    <a:pt x="75" y="84"/>
                    <a:pt x="61" y="91"/>
                    <a:pt x="46"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27" name="Freeform 60">
              <a:extLst>
                <a:ext uri="{FF2B5EF4-FFF2-40B4-BE49-F238E27FC236}">
                  <a16:creationId xmlns:a16="http://schemas.microsoft.com/office/drawing/2014/main" id="{BCEC7CD9-E655-4335-A337-78012584607A}"/>
                </a:ext>
              </a:extLst>
            </p:cNvPr>
            <p:cNvSpPr>
              <a:spLocks noEditPoints="1"/>
            </p:cNvSpPr>
            <p:nvPr/>
          </p:nvSpPr>
          <p:spPr bwMode="auto">
            <a:xfrm>
              <a:off x="5353050" y="4511675"/>
              <a:ext cx="84138" cy="84138"/>
            </a:xfrm>
            <a:custGeom>
              <a:avLst/>
              <a:gdLst>
                <a:gd name="T0" fmla="*/ 42069 w 22"/>
                <a:gd name="T1" fmla="*/ 84138 h 22"/>
                <a:gd name="T2" fmla="*/ 0 w 22"/>
                <a:gd name="T3" fmla="*/ 42069 h 22"/>
                <a:gd name="T4" fmla="*/ 42069 w 22"/>
                <a:gd name="T5" fmla="*/ 0 h 22"/>
                <a:gd name="T6" fmla="*/ 84138 w 22"/>
                <a:gd name="T7" fmla="*/ 42069 h 22"/>
                <a:gd name="T8" fmla="*/ 42069 w 22"/>
                <a:gd name="T9" fmla="*/ 84138 h 22"/>
                <a:gd name="T10" fmla="*/ 42069 w 22"/>
                <a:gd name="T11" fmla="*/ 15298 h 22"/>
                <a:gd name="T12" fmla="*/ 15298 w 22"/>
                <a:gd name="T13" fmla="*/ 42069 h 22"/>
                <a:gd name="T14" fmla="*/ 42069 w 22"/>
                <a:gd name="T15" fmla="*/ 68840 h 22"/>
                <a:gd name="T16" fmla="*/ 68840 w 22"/>
                <a:gd name="T17" fmla="*/ 42069 h 22"/>
                <a:gd name="T18" fmla="*/ 42069 w 22"/>
                <a:gd name="T19" fmla="*/ 15298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4"/>
                  </a:moveTo>
                  <a:cubicBezTo>
                    <a:pt x="7" y="4"/>
                    <a:pt x="4" y="7"/>
                    <a:pt x="4" y="11"/>
                  </a:cubicBezTo>
                  <a:cubicBezTo>
                    <a:pt x="4" y="15"/>
                    <a:pt x="7" y="18"/>
                    <a:pt x="11" y="18"/>
                  </a:cubicBezTo>
                  <a:cubicBezTo>
                    <a:pt x="15" y="18"/>
                    <a:pt x="18" y="15"/>
                    <a:pt x="18" y="11"/>
                  </a:cubicBezTo>
                  <a:cubicBezTo>
                    <a:pt x="18" y="7"/>
                    <a:pt x="15" y="4"/>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grpSp>
      <p:sp>
        <p:nvSpPr>
          <p:cNvPr id="28" name="MH_Entry_1">
            <a:extLst>
              <a:ext uri="{FF2B5EF4-FFF2-40B4-BE49-F238E27FC236}">
                <a16:creationId xmlns:a16="http://schemas.microsoft.com/office/drawing/2014/main" id="{8B85A2C2-2B54-4856-B296-B7BC6AF8EB19}"/>
              </a:ext>
            </a:extLst>
          </p:cNvPr>
          <p:cNvSpPr/>
          <p:nvPr>
            <p:custDataLst>
              <p:tags r:id="rId4"/>
            </p:custDataLst>
          </p:nvPr>
        </p:nvSpPr>
        <p:spPr>
          <a:xfrm>
            <a:off x="0" y="1388240"/>
            <a:ext cx="6841375"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10000"/>
              </a:lnSpc>
            </a:pPr>
            <a:r>
              <a:rPr lang="en-US" altLang="zh-CN" sz="2400" spc="200" dirty="0">
                <a:solidFill>
                  <a:schemeClr val="bg1"/>
                </a:solidFill>
                <a:latin typeface="微软雅黑" panose="020B0503020204020204" pitchFamily="34" charset="-122"/>
                <a:ea typeface="微软雅黑" panose="020B0503020204020204" pitchFamily="34" charset="-122"/>
              </a:rPr>
              <a:t>Sources we used for our project:</a:t>
            </a:r>
            <a:endParaRPr lang="zh-CN" altLang="en-US" sz="2400" spc="200" dirty="0">
              <a:solidFill>
                <a:schemeClr val="bg1"/>
              </a:solidFill>
              <a:latin typeface="微软雅黑" panose="020B0503020204020204" pitchFamily="34" charset="-122"/>
              <a:ea typeface="微软雅黑" panose="020B0503020204020204" pitchFamily="34" charset="-122"/>
            </a:endParaRPr>
          </a:p>
        </p:txBody>
      </p:sp>
      <p:sp>
        <p:nvSpPr>
          <p:cNvPr id="29" name="MH_Entry_1">
            <a:extLst>
              <a:ext uri="{FF2B5EF4-FFF2-40B4-BE49-F238E27FC236}">
                <a16:creationId xmlns:a16="http://schemas.microsoft.com/office/drawing/2014/main" id="{C7E8F5D3-F564-432C-906F-95D1473E89E8}"/>
              </a:ext>
            </a:extLst>
          </p:cNvPr>
          <p:cNvSpPr/>
          <p:nvPr>
            <p:custDataLst>
              <p:tags r:id="rId5"/>
            </p:custDataLst>
          </p:nvPr>
        </p:nvSpPr>
        <p:spPr>
          <a:xfrm>
            <a:off x="440116" y="2056860"/>
            <a:ext cx="6841375"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10000"/>
              </a:lnSpc>
            </a:pPr>
            <a:r>
              <a:rPr lang="en-US" altLang="zh-CN" sz="2400" spc="200" dirty="0">
                <a:solidFill>
                  <a:schemeClr val="bg1"/>
                </a:solidFill>
                <a:latin typeface="微软雅黑" panose="020B0503020204020204" pitchFamily="34" charset="-122"/>
                <a:ea typeface="微软雅黑" panose="020B0503020204020204" pitchFamily="34" charset="-122"/>
                <a:hlinkClick r:id="rId8"/>
              </a:rPr>
              <a:t>https://www.vgchartz.com/</a:t>
            </a:r>
            <a:endParaRPr lang="zh-CN" altLang="en-US" sz="2400" spc="200" dirty="0">
              <a:solidFill>
                <a:schemeClr val="bg1"/>
              </a:solidFill>
              <a:latin typeface="微软雅黑" panose="020B0503020204020204" pitchFamily="34" charset="-122"/>
              <a:ea typeface="微软雅黑" panose="020B0503020204020204" pitchFamily="34" charset="-122"/>
            </a:endParaRPr>
          </a:p>
        </p:txBody>
      </p:sp>
      <p:grpSp>
        <p:nvGrpSpPr>
          <p:cNvPr id="30" name="组合 67">
            <a:extLst>
              <a:ext uri="{FF2B5EF4-FFF2-40B4-BE49-F238E27FC236}">
                <a16:creationId xmlns:a16="http://schemas.microsoft.com/office/drawing/2014/main" id="{C81E0BE7-6AD2-4F34-9A3B-2E5759BD6644}"/>
              </a:ext>
            </a:extLst>
          </p:cNvPr>
          <p:cNvGrpSpPr/>
          <p:nvPr/>
        </p:nvGrpSpPr>
        <p:grpSpPr bwMode="auto">
          <a:xfrm>
            <a:off x="680551" y="2873962"/>
            <a:ext cx="685800" cy="687387"/>
            <a:chOff x="5138738" y="4175125"/>
            <a:chExt cx="685800" cy="687388"/>
          </a:xfrm>
          <a:solidFill>
            <a:schemeClr val="accent1"/>
          </a:solidFill>
        </p:grpSpPr>
        <p:sp>
          <p:nvSpPr>
            <p:cNvPr id="31" name="Freeform 51">
              <a:extLst>
                <a:ext uri="{FF2B5EF4-FFF2-40B4-BE49-F238E27FC236}">
                  <a16:creationId xmlns:a16="http://schemas.microsoft.com/office/drawing/2014/main" id="{B39D60BC-BA24-4FC9-82DF-C608066D6D8A}"/>
                </a:ext>
              </a:extLst>
            </p:cNvPr>
            <p:cNvSpPr>
              <a:spLocks noEditPoints="1"/>
            </p:cNvSpPr>
            <p:nvPr/>
          </p:nvSpPr>
          <p:spPr bwMode="auto">
            <a:xfrm>
              <a:off x="5138738" y="4175125"/>
              <a:ext cx="685800" cy="687388"/>
            </a:xfrm>
            <a:custGeom>
              <a:avLst/>
              <a:gdLst>
                <a:gd name="T0" fmla="*/ 342900 w 180"/>
                <a:gd name="T1" fmla="*/ 687388 h 180"/>
                <a:gd name="T2" fmla="*/ 0 w 180"/>
                <a:gd name="T3" fmla="*/ 343694 h 180"/>
                <a:gd name="T4" fmla="*/ 342900 w 180"/>
                <a:gd name="T5" fmla="*/ 0 h 180"/>
                <a:gd name="T6" fmla="*/ 685800 w 180"/>
                <a:gd name="T7" fmla="*/ 343694 h 180"/>
                <a:gd name="T8" fmla="*/ 342900 w 180"/>
                <a:gd name="T9" fmla="*/ 687388 h 180"/>
                <a:gd name="T10" fmla="*/ 342900 w 180"/>
                <a:gd name="T11" fmla="*/ 15275 h 180"/>
                <a:gd name="T12" fmla="*/ 15240 w 180"/>
                <a:gd name="T13" fmla="*/ 343694 h 180"/>
                <a:gd name="T14" fmla="*/ 342900 w 180"/>
                <a:gd name="T15" fmla="*/ 672113 h 180"/>
                <a:gd name="T16" fmla="*/ 670560 w 180"/>
                <a:gd name="T17" fmla="*/ 343694 h 180"/>
                <a:gd name="T18" fmla="*/ 342900 w 180"/>
                <a:gd name="T19" fmla="*/ 15275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0" h="180">
                  <a:moveTo>
                    <a:pt x="90" y="180"/>
                  </a:moveTo>
                  <a:cubicBezTo>
                    <a:pt x="41" y="180"/>
                    <a:pt x="0" y="139"/>
                    <a:pt x="0" y="90"/>
                  </a:cubicBezTo>
                  <a:cubicBezTo>
                    <a:pt x="0" y="40"/>
                    <a:pt x="41" y="0"/>
                    <a:pt x="90" y="0"/>
                  </a:cubicBezTo>
                  <a:cubicBezTo>
                    <a:pt x="140" y="0"/>
                    <a:pt x="180" y="40"/>
                    <a:pt x="180" y="90"/>
                  </a:cubicBezTo>
                  <a:cubicBezTo>
                    <a:pt x="180" y="139"/>
                    <a:pt x="140" y="180"/>
                    <a:pt x="90" y="180"/>
                  </a:cubicBezTo>
                  <a:close/>
                  <a:moveTo>
                    <a:pt x="90" y="4"/>
                  </a:moveTo>
                  <a:cubicBezTo>
                    <a:pt x="43" y="4"/>
                    <a:pt x="4" y="42"/>
                    <a:pt x="4" y="90"/>
                  </a:cubicBezTo>
                  <a:cubicBezTo>
                    <a:pt x="4" y="137"/>
                    <a:pt x="43" y="176"/>
                    <a:pt x="90" y="176"/>
                  </a:cubicBezTo>
                  <a:cubicBezTo>
                    <a:pt x="138" y="176"/>
                    <a:pt x="176" y="137"/>
                    <a:pt x="176" y="90"/>
                  </a:cubicBezTo>
                  <a:cubicBezTo>
                    <a:pt x="176" y="42"/>
                    <a:pt x="138" y="4"/>
                    <a:pt x="9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32" name="Freeform 52">
              <a:extLst>
                <a:ext uri="{FF2B5EF4-FFF2-40B4-BE49-F238E27FC236}">
                  <a16:creationId xmlns:a16="http://schemas.microsoft.com/office/drawing/2014/main" id="{D4D3EFEF-6D08-4652-9161-7B0E7EBC9062}"/>
                </a:ext>
              </a:extLst>
            </p:cNvPr>
            <p:cNvSpPr/>
            <p:nvPr/>
          </p:nvSpPr>
          <p:spPr bwMode="auto">
            <a:xfrm>
              <a:off x="5421313" y="4525963"/>
              <a:ext cx="179388" cy="42863"/>
            </a:xfrm>
            <a:custGeom>
              <a:avLst/>
              <a:gdLst>
                <a:gd name="T0" fmla="*/ 171754 w 47"/>
                <a:gd name="T1" fmla="*/ 42863 h 11"/>
                <a:gd name="T2" fmla="*/ 167938 w 47"/>
                <a:gd name="T3" fmla="*/ 42863 h 11"/>
                <a:gd name="T4" fmla="*/ 11450 w 47"/>
                <a:gd name="T5" fmla="*/ 23380 h 11"/>
                <a:gd name="T6" fmla="*/ 0 w 47"/>
                <a:gd name="T7" fmla="*/ 15587 h 11"/>
                <a:gd name="T8" fmla="*/ 7634 w 47"/>
                <a:gd name="T9" fmla="*/ 7793 h 11"/>
                <a:gd name="T10" fmla="*/ 175571 w 47"/>
                <a:gd name="T11" fmla="*/ 27276 h 11"/>
                <a:gd name="T12" fmla="*/ 179388 w 47"/>
                <a:gd name="T13" fmla="*/ 38966 h 11"/>
                <a:gd name="T14" fmla="*/ 171754 w 47"/>
                <a:gd name="T15" fmla="*/ 42863 h 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7" h="11">
                  <a:moveTo>
                    <a:pt x="45" y="11"/>
                  </a:moveTo>
                  <a:cubicBezTo>
                    <a:pt x="45" y="11"/>
                    <a:pt x="44" y="11"/>
                    <a:pt x="44" y="11"/>
                  </a:cubicBezTo>
                  <a:cubicBezTo>
                    <a:pt x="31" y="6"/>
                    <a:pt x="17" y="4"/>
                    <a:pt x="3" y="6"/>
                  </a:cubicBezTo>
                  <a:cubicBezTo>
                    <a:pt x="1" y="6"/>
                    <a:pt x="0" y="5"/>
                    <a:pt x="0" y="4"/>
                  </a:cubicBezTo>
                  <a:cubicBezTo>
                    <a:pt x="0" y="3"/>
                    <a:pt x="1" y="2"/>
                    <a:pt x="2" y="2"/>
                  </a:cubicBezTo>
                  <a:cubicBezTo>
                    <a:pt x="17" y="0"/>
                    <a:pt x="32" y="2"/>
                    <a:pt x="46" y="7"/>
                  </a:cubicBezTo>
                  <a:cubicBezTo>
                    <a:pt x="47" y="7"/>
                    <a:pt x="47" y="8"/>
                    <a:pt x="47" y="10"/>
                  </a:cubicBezTo>
                  <a:cubicBezTo>
                    <a:pt x="46" y="10"/>
                    <a:pt x="46" y="11"/>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33" name="Freeform 53">
              <a:extLst>
                <a:ext uri="{FF2B5EF4-FFF2-40B4-BE49-F238E27FC236}">
                  <a16:creationId xmlns:a16="http://schemas.microsoft.com/office/drawing/2014/main" id="{B559968A-486D-4BDF-B8B4-D1AC954087D4}"/>
                </a:ext>
              </a:extLst>
            </p:cNvPr>
            <p:cNvSpPr/>
            <p:nvPr/>
          </p:nvSpPr>
          <p:spPr bwMode="auto">
            <a:xfrm>
              <a:off x="5310188" y="4549775"/>
              <a:ext cx="53975" cy="34925"/>
            </a:xfrm>
            <a:custGeom>
              <a:avLst/>
              <a:gdLst>
                <a:gd name="T0" fmla="*/ 7711 w 14"/>
                <a:gd name="T1" fmla="*/ 34925 h 9"/>
                <a:gd name="T2" fmla="*/ 0 w 14"/>
                <a:gd name="T3" fmla="*/ 31044 h 9"/>
                <a:gd name="T4" fmla="*/ 3855 w 14"/>
                <a:gd name="T5" fmla="*/ 19403 h 9"/>
                <a:gd name="T6" fmla="*/ 42409 w 14"/>
                <a:gd name="T7" fmla="*/ 3881 h 9"/>
                <a:gd name="T8" fmla="*/ 53975 w 14"/>
                <a:gd name="T9" fmla="*/ 7761 h 9"/>
                <a:gd name="T10" fmla="*/ 50120 w 14"/>
                <a:gd name="T11" fmla="*/ 19403 h 9"/>
                <a:gd name="T12" fmla="*/ 11566 w 14"/>
                <a:gd name="T13" fmla="*/ 34925 h 9"/>
                <a:gd name="T14" fmla="*/ 7711 w 14"/>
                <a:gd name="T15" fmla="*/ 34925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9">
                  <a:moveTo>
                    <a:pt x="2" y="9"/>
                  </a:moveTo>
                  <a:cubicBezTo>
                    <a:pt x="1" y="9"/>
                    <a:pt x="1" y="9"/>
                    <a:pt x="0" y="8"/>
                  </a:cubicBezTo>
                  <a:cubicBezTo>
                    <a:pt x="0" y="7"/>
                    <a:pt x="0" y="6"/>
                    <a:pt x="1" y="5"/>
                  </a:cubicBezTo>
                  <a:cubicBezTo>
                    <a:pt x="4" y="4"/>
                    <a:pt x="8" y="2"/>
                    <a:pt x="11" y="1"/>
                  </a:cubicBezTo>
                  <a:cubicBezTo>
                    <a:pt x="12" y="0"/>
                    <a:pt x="13" y="1"/>
                    <a:pt x="14" y="2"/>
                  </a:cubicBezTo>
                  <a:cubicBezTo>
                    <a:pt x="14" y="3"/>
                    <a:pt x="14" y="4"/>
                    <a:pt x="13" y="5"/>
                  </a:cubicBezTo>
                  <a:cubicBezTo>
                    <a:pt x="9" y="6"/>
                    <a:pt x="6" y="7"/>
                    <a:pt x="3" y="9"/>
                  </a:cubicBezTo>
                  <a:cubicBezTo>
                    <a:pt x="3" y="9"/>
                    <a:pt x="2"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34" name="Freeform 54">
              <a:extLst>
                <a:ext uri="{FF2B5EF4-FFF2-40B4-BE49-F238E27FC236}">
                  <a16:creationId xmlns:a16="http://schemas.microsoft.com/office/drawing/2014/main" id="{067540A2-6296-4D9B-9FC9-CF3EB680F785}"/>
                </a:ext>
              </a:extLst>
            </p:cNvPr>
            <p:cNvSpPr/>
            <p:nvPr/>
          </p:nvSpPr>
          <p:spPr bwMode="auto">
            <a:xfrm>
              <a:off x="5367338" y="4384675"/>
              <a:ext cx="160338" cy="290513"/>
            </a:xfrm>
            <a:custGeom>
              <a:avLst/>
              <a:gdLst>
                <a:gd name="T0" fmla="*/ 152703 w 42"/>
                <a:gd name="T1" fmla="*/ 290513 h 76"/>
                <a:gd name="T2" fmla="*/ 145068 w 42"/>
                <a:gd name="T3" fmla="*/ 282868 h 76"/>
                <a:gd name="T4" fmla="*/ 3818 w 42"/>
                <a:gd name="T5" fmla="*/ 15290 h 76"/>
                <a:gd name="T6" fmla="*/ 3818 w 42"/>
                <a:gd name="T7" fmla="*/ 3823 h 76"/>
                <a:gd name="T8" fmla="*/ 11453 w 42"/>
                <a:gd name="T9" fmla="*/ 0 h 76"/>
                <a:gd name="T10" fmla="*/ 160338 w 42"/>
                <a:gd name="T11" fmla="*/ 282868 h 76"/>
                <a:gd name="T12" fmla="*/ 152703 w 42"/>
                <a:gd name="T13" fmla="*/ 290513 h 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76">
                  <a:moveTo>
                    <a:pt x="40" y="76"/>
                  </a:moveTo>
                  <a:cubicBezTo>
                    <a:pt x="39" y="76"/>
                    <a:pt x="38" y="75"/>
                    <a:pt x="38" y="74"/>
                  </a:cubicBezTo>
                  <a:cubicBezTo>
                    <a:pt x="38" y="46"/>
                    <a:pt x="24" y="19"/>
                    <a:pt x="1" y="4"/>
                  </a:cubicBezTo>
                  <a:cubicBezTo>
                    <a:pt x="0" y="3"/>
                    <a:pt x="0" y="2"/>
                    <a:pt x="1" y="1"/>
                  </a:cubicBezTo>
                  <a:cubicBezTo>
                    <a:pt x="1" y="0"/>
                    <a:pt x="3" y="0"/>
                    <a:pt x="3" y="0"/>
                  </a:cubicBezTo>
                  <a:cubicBezTo>
                    <a:pt x="28" y="17"/>
                    <a:pt x="42" y="44"/>
                    <a:pt x="42" y="74"/>
                  </a:cubicBezTo>
                  <a:cubicBezTo>
                    <a:pt x="42" y="75"/>
                    <a:pt x="41" y="76"/>
                    <a:pt x="4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35" name="Freeform 55">
              <a:extLst>
                <a:ext uri="{FF2B5EF4-FFF2-40B4-BE49-F238E27FC236}">
                  <a16:creationId xmlns:a16="http://schemas.microsoft.com/office/drawing/2014/main" id="{8CBA5D1A-9C84-4DF3-9AC6-DA050D05FD45}"/>
                </a:ext>
              </a:extLst>
            </p:cNvPr>
            <p:cNvSpPr/>
            <p:nvPr/>
          </p:nvSpPr>
          <p:spPr bwMode="auto">
            <a:xfrm>
              <a:off x="5413375" y="4351338"/>
              <a:ext cx="95250" cy="92075"/>
            </a:xfrm>
            <a:custGeom>
              <a:avLst/>
              <a:gdLst>
                <a:gd name="T0" fmla="*/ 87630 w 25"/>
                <a:gd name="T1" fmla="*/ 92075 h 24"/>
                <a:gd name="T2" fmla="*/ 83820 w 25"/>
                <a:gd name="T3" fmla="*/ 92075 h 24"/>
                <a:gd name="T4" fmla="*/ 3810 w 25"/>
                <a:gd name="T5" fmla="*/ 11509 h 24"/>
                <a:gd name="T6" fmla="*/ 3810 w 25"/>
                <a:gd name="T7" fmla="*/ 3836 h 24"/>
                <a:gd name="T8" fmla="*/ 15240 w 25"/>
                <a:gd name="T9" fmla="*/ 3836 h 24"/>
                <a:gd name="T10" fmla="*/ 91440 w 25"/>
                <a:gd name="T11" fmla="*/ 76729 h 24"/>
                <a:gd name="T12" fmla="*/ 95250 w 25"/>
                <a:gd name="T13" fmla="*/ 88239 h 24"/>
                <a:gd name="T14" fmla="*/ 87630 w 25"/>
                <a:gd name="T15" fmla="*/ 92075 h 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 h="24">
                  <a:moveTo>
                    <a:pt x="23" y="24"/>
                  </a:moveTo>
                  <a:cubicBezTo>
                    <a:pt x="23" y="24"/>
                    <a:pt x="22" y="24"/>
                    <a:pt x="22" y="24"/>
                  </a:cubicBezTo>
                  <a:cubicBezTo>
                    <a:pt x="14" y="18"/>
                    <a:pt x="7" y="11"/>
                    <a:pt x="1" y="3"/>
                  </a:cubicBezTo>
                  <a:cubicBezTo>
                    <a:pt x="0" y="2"/>
                    <a:pt x="0" y="1"/>
                    <a:pt x="1" y="1"/>
                  </a:cubicBezTo>
                  <a:cubicBezTo>
                    <a:pt x="2" y="0"/>
                    <a:pt x="3" y="0"/>
                    <a:pt x="4" y="1"/>
                  </a:cubicBezTo>
                  <a:cubicBezTo>
                    <a:pt x="10" y="8"/>
                    <a:pt x="16" y="15"/>
                    <a:pt x="24" y="20"/>
                  </a:cubicBezTo>
                  <a:cubicBezTo>
                    <a:pt x="25" y="21"/>
                    <a:pt x="25" y="22"/>
                    <a:pt x="25" y="23"/>
                  </a:cubicBezTo>
                  <a:cubicBezTo>
                    <a:pt x="24" y="24"/>
                    <a:pt x="24" y="24"/>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36" name="Freeform 56">
              <a:extLst>
                <a:ext uri="{FF2B5EF4-FFF2-40B4-BE49-F238E27FC236}">
                  <a16:creationId xmlns:a16="http://schemas.microsoft.com/office/drawing/2014/main" id="{A86D272E-CEAB-437F-869C-EBEB665A8583}"/>
                </a:ext>
              </a:extLst>
            </p:cNvPr>
            <p:cNvSpPr/>
            <p:nvPr/>
          </p:nvSpPr>
          <p:spPr bwMode="auto">
            <a:xfrm>
              <a:off x="5557838" y="4457700"/>
              <a:ext cx="88900" cy="38100"/>
            </a:xfrm>
            <a:custGeom>
              <a:avLst/>
              <a:gdLst>
                <a:gd name="T0" fmla="*/ 81170 w 23"/>
                <a:gd name="T1" fmla="*/ 38100 h 10"/>
                <a:gd name="T2" fmla="*/ 77304 w 23"/>
                <a:gd name="T3" fmla="*/ 38100 h 10"/>
                <a:gd name="T4" fmla="*/ 3865 w 23"/>
                <a:gd name="T5" fmla="*/ 19050 h 10"/>
                <a:gd name="T6" fmla="*/ 0 w 23"/>
                <a:gd name="T7" fmla="*/ 7620 h 10"/>
                <a:gd name="T8" fmla="*/ 11596 w 23"/>
                <a:gd name="T9" fmla="*/ 3810 h 10"/>
                <a:gd name="T10" fmla="*/ 81170 w 23"/>
                <a:gd name="T11" fmla="*/ 22860 h 10"/>
                <a:gd name="T12" fmla="*/ 88900 w 23"/>
                <a:gd name="T13" fmla="*/ 30480 h 10"/>
                <a:gd name="T14" fmla="*/ 81170 w 23"/>
                <a:gd name="T15" fmla="*/ 38100 h 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 h="10">
                  <a:moveTo>
                    <a:pt x="21" y="10"/>
                  </a:moveTo>
                  <a:cubicBezTo>
                    <a:pt x="21" y="10"/>
                    <a:pt x="21" y="10"/>
                    <a:pt x="20" y="10"/>
                  </a:cubicBezTo>
                  <a:cubicBezTo>
                    <a:pt x="14" y="9"/>
                    <a:pt x="7" y="7"/>
                    <a:pt x="1" y="5"/>
                  </a:cubicBezTo>
                  <a:cubicBezTo>
                    <a:pt x="0" y="4"/>
                    <a:pt x="0" y="3"/>
                    <a:pt x="0" y="2"/>
                  </a:cubicBezTo>
                  <a:cubicBezTo>
                    <a:pt x="0" y="1"/>
                    <a:pt x="2" y="0"/>
                    <a:pt x="3" y="1"/>
                  </a:cubicBezTo>
                  <a:cubicBezTo>
                    <a:pt x="8" y="3"/>
                    <a:pt x="15" y="5"/>
                    <a:pt x="21" y="6"/>
                  </a:cubicBezTo>
                  <a:cubicBezTo>
                    <a:pt x="22" y="6"/>
                    <a:pt x="23" y="7"/>
                    <a:pt x="23" y="8"/>
                  </a:cubicBezTo>
                  <a:cubicBezTo>
                    <a:pt x="23" y="9"/>
                    <a:pt x="22" y="10"/>
                    <a:pt x="2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37" name="Freeform 57">
              <a:extLst>
                <a:ext uri="{FF2B5EF4-FFF2-40B4-BE49-F238E27FC236}">
                  <a16:creationId xmlns:a16="http://schemas.microsoft.com/office/drawing/2014/main" id="{D4FECF8E-FD78-49D6-A3D3-9FE433218119}"/>
                </a:ext>
              </a:extLst>
            </p:cNvPr>
            <p:cNvSpPr>
              <a:spLocks noEditPoints="1"/>
            </p:cNvSpPr>
            <p:nvPr/>
          </p:nvSpPr>
          <p:spPr bwMode="auto">
            <a:xfrm>
              <a:off x="5489575" y="4408488"/>
              <a:ext cx="87313" cy="87313"/>
            </a:xfrm>
            <a:custGeom>
              <a:avLst/>
              <a:gdLst>
                <a:gd name="T0" fmla="*/ 41758 w 23"/>
                <a:gd name="T1" fmla="*/ 87313 h 23"/>
                <a:gd name="T2" fmla="*/ 0 w 23"/>
                <a:gd name="T3" fmla="*/ 41758 h 23"/>
                <a:gd name="T4" fmla="*/ 41758 w 23"/>
                <a:gd name="T5" fmla="*/ 0 h 23"/>
                <a:gd name="T6" fmla="*/ 87313 w 23"/>
                <a:gd name="T7" fmla="*/ 41758 h 23"/>
                <a:gd name="T8" fmla="*/ 41758 w 23"/>
                <a:gd name="T9" fmla="*/ 87313 h 23"/>
                <a:gd name="T10" fmla="*/ 41758 w 23"/>
                <a:gd name="T11" fmla="*/ 15185 h 23"/>
                <a:gd name="T12" fmla="*/ 15185 w 23"/>
                <a:gd name="T13" fmla="*/ 41758 h 23"/>
                <a:gd name="T14" fmla="*/ 41758 w 23"/>
                <a:gd name="T15" fmla="*/ 72128 h 23"/>
                <a:gd name="T16" fmla="*/ 72128 w 23"/>
                <a:gd name="T17" fmla="*/ 41758 h 23"/>
                <a:gd name="T18" fmla="*/ 41758 w 23"/>
                <a:gd name="T19" fmla="*/ 15185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a:moveTo>
                    <a:pt x="11" y="23"/>
                  </a:moveTo>
                  <a:cubicBezTo>
                    <a:pt x="5" y="23"/>
                    <a:pt x="0" y="18"/>
                    <a:pt x="0" y="11"/>
                  </a:cubicBezTo>
                  <a:cubicBezTo>
                    <a:pt x="0" y="5"/>
                    <a:pt x="5" y="0"/>
                    <a:pt x="11" y="0"/>
                  </a:cubicBezTo>
                  <a:cubicBezTo>
                    <a:pt x="18" y="0"/>
                    <a:pt x="23" y="5"/>
                    <a:pt x="23" y="11"/>
                  </a:cubicBezTo>
                  <a:cubicBezTo>
                    <a:pt x="23" y="18"/>
                    <a:pt x="18" y="23"/>
                    <a:pt x="11" y="23"/>
                  </a:cubicBezTo>
                  <a:close/>
                  <a:moveTo>
                    <a:pt x="11" y="4"/>
                  </a:moveTo>
                  <a:cubicBezTo>
                    <a:pt x="7" y="4"/>
                    <a:pt x="4" y="7"/>
                    <a:pt x="4" y="11"/>
                  </a:cubicBezTo>
                  <a:cubicBezTo>
                    <a:pt x="4" y="15"/>
                    <a:pt x="7" y="19"/>
                    <a:pt x="11" y="19"/>
                  </a:cubicBezTo>
                  <a:cubicBezTo>
                    <a:pt x="15" y="19"/>
                    <a:pt x="19" y="15"/>
                    <a:pt x="19" y="11"/>
                  </a:cubicBezTo>
                  <a:cubicBezTo>
                    <a:pt x="19" y="7"/>
                    <a:pt x="15" y="4"/>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38" name="Freeform 58">
              <a:extLst>
                <a:ext uri="{FF2B5EF4-FFF2-40B4-BE49-F238E27FC236}">
                  <a16:creationId xmlns:a16="http://schemas.microsoft.com/office/drawing/2014/main" id="{2281207D-5FF4-409A-BED2-8D6648EDBC8C}"/>
                </a:ext>
              </a:extLst>
            </p:cNvPr>
            <p:cNvSpPr>
              <a:spLocks noEditPoints="1"/>
            </p:cNvSpPr>
            <p:nvPr/>
          </p:nvSpPr>
          <p:spPr bwMode="auto">
            <a:xfrm>
              <a:off x="5581650" y="4533900"/>
              <a:ext cx="87313" cy="88900"/>
            </a:xfrm>
            <a:custGeom>
              <a:avLst/>
              <a:gdLst>
                <a:gd name="T0" fmla="*/ 41758 w 23"/>
                <a:gd name="T1" fmla="*/ 88900 h 23"/>
                <a:gd name="T2" fmla="*/ 0 w 23"/>
                <a:gd name="T3" fmla="*/ 42517 h 23"/>
                <a:gd name="T4" fmla="*/ 41758 w 23"/>
                <a:gd name="T5" fmla="*/ 0 h 23"/>
                <a:gd name="T6" fmla="*/ 87313 w 23"/>
                <a:gd name="T7" fmla="*/ 42517 h 23"/>
                <a:gd name="T8" fmla="*/ 41758 w 23"/>
                <a:gd name="T9" fmla="*/ 88900 h 23"/>
                <a:gd name="T10" fmla="*/ 41758 w 23"/>
                <a:gd name="T11" fmla="*/ 15461 h 23"/>
                <a:gd name="T12" fmla="*/ 15185 w 23"/>
                <a:gd name="T13" fmla="*/ 42517 h 23"/>
                <a:gd name="T14" fmla="*/ 41758 w 23"/>
                <a:gd name="T15" fmla="*/ 73439 h 23"/>
                <a:gd name="T16" fmla="*/ 72128 w 23"/>
                <a:gd name="T17" fmla="*/ 42517 h 23"/>
                <a:gd name="T18" fmla="*/ 41758 w 23"/>
                <a:gd name="T19" fmla="*/ 15461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a:moveTo>
                    <a:pt x="11" y="23"/>
                  </a:moveTo>
                  <a:cubicBezTo>
                    <a:pt x="5" y="23"/>
                    <a:pt x="0" y="18"/>
                    <a:pt x="0" y="11"/>
                  </a:cubicBezTo>
                  <a:cubicBezTo>
                    <a:pt x="0" y="5"/>
                    <a:pt x="5" y="0"/>
                    <a:pt x="11" y="0"/>
                  </a:cubicBezTo>
                  <a:cubicBezTo>
                    <a:pt x="18" y="0"/>
                    <a:pt x="23" y="5"/>
                    <a:pt x="23" y="11"/>
                  </a:cubicBezTo>
                  <a:cubicBezTo>
                    <a:pt x="23" y="18"/>
                    <a:pt x="18" y="23"/>
                    <a:pt x="11" y="23"/>
                  </a:cubicBezTo>
                  <a:close/>
                  <a:moveTo>
                    <a:pt x="11" y="4"/>
                  </a:moveTo>
                  <a:cubicBezTo>
                    <a:pt x="7" y="4"/>
                    <a:pt x="4" y="7"/>
                    <a:pt x="4" y="11"/>
                  </a:cubicBezTo>
                  <a:cubicBezTo>
                    <a:pt x="4" y="15"/>
                    <a:pt x="7" y="19"/>
                    <a:pt x="11" y="19"/>
                  </a:cubicBezTo>
                  <a:cubicBezTo>
                    <a:pt x="15" y="19"/>
                    <a:pt x="19" y="15"/>
                    <a:pt x="19" y="11"/>
                  </a:cubicBezTo>
                  <a:cubicBezTo>
                    <a:pt x="19" y="7"/>
                    <a:pt x="15" y="4"/>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39" name="Freeform 59">
              <a:extLst>
                <a:ext uri="{FF2B5EF4-FFF2-40B4-BE49-F238E27FC236}">
                  <a16:creationId xmlns:a16="http://schemas.microsoft.com/office/drawing/2014/main" id="{19A6DAC4-967A-4D12-BAA5-2A5CC6452537}"/>
                </a:ext>
              </a:extLst>
            </p:cNvPr>
            <p:cNvSpPr/>
            <p:nvPr/>
          </p:nvSpPr>
          <p:spPr bwMode="auto">
            <a:xfrm>
              <a:off x="5299075" y="4343400"/>
              <a:ext cx="347663" cy="347663"/>
            </a:xfrm>
            <a:custGeom>
              <a:avLst/>
              <a:gdLst>
                <a:gd name="T0" fmla="*/ 175742 w 91"/>
                <a:gd name="T1" fmla="*/ 347663 h 91"/>
                <a:gd name="T2" fmla="*/ 0 w 91"/>
                <a:gd name="T3" fmla="*/ 175742 h 91"/>
                <a:gd name="T4" fmla="*/ 175742 w 91"/>
                <a:gd name="T5" fmla="*/ 0 h 91"/>
                <a:gd name="T6" fmla="*/ 347663 w 91"/>
                <a:gd name="T7" fmla="*/ 175742 h 91"/>
                <a:gd name="T8" fmla="*/ 347663 w 91"/>
                <a:gd name="T9" fmla="*/ 202485 h 91"/>
                <a:gd name="T10" fmla="*/ 332381 w 91"/>
                <a:gd name="T11" fmla="*/ 198665 h 91"/>
                <a:gd name="T12" fmla="*/ 332381 w 91"/>
                <a:gd name="T13" fmla="*/ 175742 h 91"/>
                <a:gd name="T14" fmla="*/ 175742 w 91"/>
                <a:gd name="T15" fmla="*/ 15282 h 91"/>
                <a:gd name="T16" fmla="*/ 15282 w 91"/>
                <a:gd name="T17" fmla="*/ 175742 h 91"/>
                <a:gd name="T18" fmla="*/ 175742 w 91"/>
                <a:gd name="T19" fmla="*/ 332381 h 91"/>
                <a:gd name="T20" fmla="*/ 305638 w 91"/>
                <a:gd name="T21" fmla="*/ 263613 h 91"/>
                <a:gd name="T22" fmla="*/ 317099 w 91"/>
                <a:gd name="T23" fmla="*/ 271254 h 91"/>
                <a:gd name="T24" fmla="*/ 175742 w 91"/>
                <a:gd name="T25" fmla="*/ 347663 h 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 h="91">
                  <a:moveTo>
                    <a:pt x="46" y="91"/>
                  </a:moveTo>
                  <a:cubicBezTo>
                    <a:pt x="21" y="91"/>
                    <a:pt x="0" y="71"/>
                    <a:pt x="0" y="46"/>
                  </a:cubicBezTo>
                  <a:cubicBezTo>
                    <a:pt x="0" y="21"/>
                    <a:pt x="21" y="0"/>
                    <a:pt x="46" y="0"/>
                  </a:cubicBezTo>
                  <a:cubicBezTo>
                    <a:pt x="71" y="0"/>
                    <a:pt x="91" y="21"/>
                    <a:pt x="91" y="46"/>
                  </a:cubicBezTo>
                  <a:cubicBezTo>
                    <a:pt x="91" y="48"/>
                    <a:pt x="91" y="50"/>
                    <a:pt x="91" y="53"/>
                  </a:cubicBezTo>
                  <a:cubicBezTo>
                    <a:pt x="87" y="52"/>
                    <a:pt x="87" y="52"/>
                    <a:pt x="87" y="52"/>
                  </a:cubicBezTo>
                  <a:cubicBezTo>
                    <a:pt x="87" y="50"/>
                    <a:pt x="87" y="48"/>
                    <a:pt x="87" y="46"/>
                  </a:cubicBezTo>
                  <a:cubicBezTo>
                    <a:pt x="87" y="23"/>
                    <a:pt x="69" y="4"/>
                    <a:pt x="46" y="4"/>
                  </a:cubicBezTo>
                  <a:cubicBezTo>
                    <a:pt x="23" y="4"/>
                    <a:pt x="4" y="23"/>
                    <a:pt x="4" y="46"/>
                  </a:cubicBezTo>
                  <a:cubicBezTo>
                    <a:pt x="4" y="69"/>
                    <a:pt x="23" y="87"/>
                    <a:pt x="46" y="87"/>
                  </a:cubicBezTo>
                  <a:cubicBezTo>
                    <a:pt x="60" y="87"/>
                    <a:pt x="72" y="80"/>
                    <a:pt x="80" y="69"/>
                  </a:cubicBezTo>
                  <a:cubicBezTo>
                    <a:pt x="83" y="71"/>
                    <a:pt x="83" y="71"/>
                    <a:pt x="83" y="71"/>
                  </a:cubicBezTo>
                  <a:cubicBezTo>
                    <a:pt x="75" y="84"/>
                    <a:pt x="61" y="91"/>
                    <a:pt x="46"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40" name="Freeform 60">
              <a:extLst>
                <a:ext uri="{FF2B5EF4-FFF2-40B4-BE49-F238E27FC236}">
                  <a16:creationId xmlns:a16="http://schemas.microsoft.com/office/drawing/2014/main" id="{79E190A0-8BD3-49D3-BBB0-1FABF6C22318}"/>
                </a:ext>
              </a:extLst>
            </p:cNvPr>
            <p:cNvSpPr>
              <a:spLocks noEditPoints="1"/>
            </p:cNvSpPr>
            <p:nvPr/>
          </p:nvSpPr>
          <p:spPr bwMode="auto">
            <a:xfrm>
              <a:off x="5353050" y="4511675"/>
              <a:ext cx="84138" cy="84138"/>
            </a:xfrm>
            <a:custGeom>
              <a:avLst/>
              <a:gdLst>
                <a:gd name="T0" fmla="*/ 42069 w 22"/>
                <a:gd name="T1" fmla="*/ 84138 h 22"/>
                <a:gd name="T2" fmla="*/ 0 w 22"/>
                <a:gd name="T3" fmla="*/ 42069 h 22"/>
                <a:gd name="T4" fmla="*/ 42069 w 22"/>
                <a:gd name="T5" fmla="*/ 0 h 22"/>
                <a:gd name="T6" fmla="*/ 84138 w 22"/>
                <a:gd name="T7" fmla="*/ 42069 h 22"/>
                <a:gd name="T8" fmla="*/ 42069 w 22"/>
                <a:gd name="T9" fmla="*/ 84138 h 22"/>
                <a:gd name="T10" fmla="*/ 42069 w 22"/>
                <a:gd name="T11" fmla="*/ 15298 h 22"/>
                <a:gd name="T12" fmla="*/ 15298 w 22"/>
                <a:gd name="T13" fmla="*/ 42069 h 22"/>
                <a:gd name="T14" fmla="*/ 42069 w 22"/>
                <a:gd name="T15" fmla="*/ 68840 h 22"/>
                <a:gd name="T16" fmla="*/ 68840 w 22"/>
                <a:gd name="T17" fmla="*/ 42069 h 22"/>
                <a:gd name="T18" fmla="*/ 42069 w 22"/>
                <a:gd name="T19" fmla="*/ 15298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4"/>
                  </a:moveTo>
                  <a:cubicBezTo>
                    <a:pt x="7" y="4"/>
                    <a:pt x="4" y="7"/>
                    <a:pt x="4" y="11"/>
                  </a:cubicBezTo>
                  <a:cubicBezTo>
                    <a:pt x="4" y="15"/>
                    <a:pt x="7" y="18"/>
                    <a:pt x="11" y="18"/>
                  </a:cubicBezTo>
                  <a:cubicBezTo>
                    <a:pt x="15" y="18"/>
                    <a:pt x="18" y="15"/>
                    <a:pt x="18" y="11"/>
                  </a:cubicBezTo>
                  <a:cubicBezTo>
                    <a:pt x="18" y="7"/>
                    <a:pt x="15" y="4"/>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grpSp>
      <p:sp>
        <p:nvSpPr>
          <p:cNvPr id="41" name="MH_Entry_1">
            <a:hlinkClick r:id="rId9"/>
            <a:extLst>
              <a:ext uri="{FF2B5EF4-FFF2-40B4-BE49-F238E27FC236}">
                <a16:creationId xmlns:a16="http://schemas.microsoft.com/office/drawing/2014/main" id="{A71CC556-CDB4-4554-83C3-CEBB7C415AF4}"/>
              </a:ext>
            </a:extLst>
          </p:cNvPr>
          <p:cNvSpPr/>
          <p:nvPr>
            <p:custDataLst>
              <p:tags r:id="rId6"/>
            </p:custDataLst>
          </p:nvPr>
        </p:nvSpPr>
        <p:spPr>
          <a:xfrm>
            <a:off x="1031388" y="2824654"/>
            <a:ext cx="6841375"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10000"/>
              </a:lnSpc>
            </a:pPr>
            <a:r>
              <a:rPr lang="en-US" altLang="zh-CN" sz="2400" spc="200" dirty="0">
                <a:solidFill>
                  <a:schemeClr val="bg1"/>
                </a:solidFill>
                <a:latin typeface="微软雅黑" panose="020B0503020204020204" pitchFamily="34" charset="-122"/>
                <a:ea typeface="微软雅黑" panose="020B0503020204020204" pitchFamily="34" charset="-122"/>
                <a:hlinkClick r:id="rId9"/>
              </a:rPr>
              <a:t>https://www.metacritic.com/game</a:t>
            </a:r>
            <a:endParaRPr lang="zh-CN" altLang="en-US" sz="2400" spc="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855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fltVal val="0"/>
                                          </p:val>
                                        </p:tav>
                                        <p:tav tm="100000">
                                          <p:val>
                                            <p:strVal val="#ppt_h"/>
                                          </p:val>
                                        </p:tav>
                                      </p:tavLst>
                                    </p:anim>
                                    <p:animEffect transition="in" filter="fade">
                                      <p:cBhvr>
                                        <p:cTn id="12" dur="500"/>
                                        <p:tgtEl>
                                          <p:spTgt spid="15"/>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28" grpId="0" animBg="1"/>
      <p:bldP spid="29" grpId="0" animBg="1"/>
      <p:bldP spid="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H_Number_1">
            <a:extLst>
              <a:ext uri="{FF2B5EF4-FFF2-40B4-BE49-F238E27FC236}">
                <a16:creationId xmlns:a16="http://schemas.microsoft.com/office/drawing/2014/main" id="{C63F52D2-E09F-4DB5-A0B9-048D60723663}"/>
              </a:ext>
            </a:extLst>
          </p:cNvPr>
          <p:cNvSpPr/>
          <p:nvPr>
            <p:custDataLst>
              <p:tags r:id="rId1"/>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1</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8" name="MH_Entry_1">
            <a:extLst>
              <a:ext uri="{FF2B5EF4-FFF2-40B4-BE49-F238E27FC236}">
                <a16:creationId xmlns:a16="http://schemas.microsoft.com/office/drawing/2014/main" id="{CED82A78-66AF-423B-B215-488B2B0B4AB2}"/>
              </a:ext>
            </a:extLst>
          </p:cNvPr>
          <p:cNvSpPr/>
          <p:nvPr>
            <p:custDataLst>
              <p:tags r:id="rId2"/>
            </p:custDataLst>
          </p:nvPr>
        </p:nvSpPr>
        <p:spPr>
          <a:xfrm>
            <a:off x="1216833" y="444301"/>
            <a:ext cx="6663174"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Data gathering and Crawling</a:t>
            </a:r>
            <a:endParaRPr lang="zh-CN" altLang="en-US" sz="4000" dirty="0">
              <a:solidFill>
                <a:schemeClr val="bg1"/>
              </a:solidFill>
              <a:latin typeface="Berlin Sans FB" panose="020E0602020502020306" pitchFamily="34" charset="0"/>
              <a:ea typeface="黑体" pitchFamily="49" charset="-122"/>
            </a:endParaRPr>
          </a:p>
        </p:txBody>
      </p:sp>
      <p:sp>
        <p:nvSpPr>
          <p:cNvPr id="9" name="MH_Entry_1">
            <a:extLst>
              <a:ext uri="{FF2B5EF4-FFF2-40B4-BE49-F238E27FC236}">
                <a16:creationId xmlns:a16="http://schemas.microsoft.com/office/drawing/2014/main" id="{2B004DE5-CFBC-486D-B8F3-7F4CC3B0E151}"/>
              </a:ext>
            </a:extLst>
          </p:cNvPr>
          <p:cNvSpPr/>
          <p:nvPr>
            <p:custDataLst>
              <p:tags r:id="rId3"/>
            </p:custDataLst>
          </p:nvPr>
        </p:nvSpPr>
        <p:spPr>
          <a:xfrm>
            <a:off x="828474" y="1674619"/>
            <a:ext cx="6841375"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lnSpc>
                <a:spcPct val="110000"/>
              </a:lnSpc>
            </a:pPr>
            <a:r>
              <a:rPr lang="en-US" altLang="zh-CN" sz="3200" spc="200" dirty="0">
                <a:solidFill>
                  <a:schemeClr val="bg1"/>
                </a:solidFill>
                <a:latin typeface="微软雅黑" panose="020B0503020204020204" pitchFamily="34" charset="-122"/>
                <a:ea typeface="微软雅黑" panose="020B0503020204020204" pitchFamily="34" charset="-122"/>
              </a:rPr>
              <a:t>Crawling Strategy:</a:t>
            </a:r>
            <a:endParaRPr lang="zh-CN" altLang="en-US" sz="3200" spc="200" dirty="0">
              <a:solidFill>
                <a:schemeClr val="bg1"/>
              </a:solidFill>
              <a:latin typeface="微软雅黑" panose="020B0503020204020204" pitchFamily="34" charset="-122"/>
              <a:ea typeface="微软雅黑" panose="020B0503020204020204" pitchFamily="34" charset="-122"/>
            </a:endParaRPr>
          </a:p>
        </p:txBody>
      </p:sp>
      <p:sp>
        <p:nvSpPr>
          <p:cNvPr id="11" name="תיבת טקסט 10">
            <a:extLst>
              <a:ext uri="{FF2B5EF4-FFF2-40B4-BE49-F238E27FC236}">
                <a16:creationId xmlns:a16="http://schemas.microsoft.com/office/drawing/2014/main" id="{2D8BBCB4-BA5D-4A25-B33A-69595F060289}"/>
              </a:ext>
            </a:extLst>
          </p:cNvPr>
          <p:cNvSpPr txBox="1"/>
          <p:nvPr/>
        </p:nvSpPr>
        <p:spPr>
          <a:xfrm>
            <a:off x="828474" y="2668973"/>
            <a:ext cx="10474494" cy="2308324"/>
          </a:xfrm>
          <a:prstGeom prst="rect">
            <a:avLst/>
          </a:prstGeom>
          <a:noFill/>
        </p:spPr>
        <p:txBody>
          <a:bodyPr wrap="square" rtlCol="1">
            <a:spAutoFit/>
          </a:bodyPr>
          <a:lstStyle/>
          <a:p>
            <a:r>
              <a:rPr lang="en-US" dirty="0"/>
              <a:t>We started with </a:t>
            </a:r>
            <a:r>
              <a:rPr lang="en-US" b="1" dirty="0"/>
              <a:t>Vgchartz</a:t>
            </a:r>
            <a:r>
              <a:rPr lang="en-US" dirty="0"/>
              <a:t> and dismantled the URL to 3 different parts : head , mid and tail. Then we extracted the data from the first 50 pages of all the games and adding them into our new dataframe.</a:t>
            </a:r>
          </a:p>
          <a:p>
            <a:r>
              <a:rPr lang="en-US" dirty="0"/>
              <a:t>The information we extracted from Vgchartz of each game : </a:t>
            </a:r>
          </a:p>
          <a:p>
            <a:r>
              <a:rPr lang="en-US" dirty="0"/>
              <a:t>name, platform, genre, sales, publisher, developer and release date.</a:t>
            </a:r>
          </a:p>
          <a:p>
            <a:r>
              <a:rPr lang="en-US" dirty="0"/>
              <a:t>Then we used our made </a:t>
            </a:r>
            <a:r>
              <a:rPr lang="en-US" b="1" dirty="0"/>
              <a:t>Vgchartz</a:t>
            </a:r>
            <a:r>
              <a:rPr lang="en-US" dirty="0"/>
              <a:t> data to gather more data for the exact same games by each game’s Name and Platform : the scoring of the users and critics in the </a:t>
            </a:r>
            <a:r>
              <a:rPr lang="en-US" b="1" dirty="0"/>
              <a:t>Metacritic</a:t>
            </a:r>
            <a:r>
              <a:rPr lang="en-US" dirty="0"/>
              <a:t> website.</a:t>
            </a:r>
          </a:p>
          <a:p>
            <a:r>
              <a:rPr lang="en-US" dirty="0"/>
              <a:t>Lastly we merged both of the dataframes into one big dataframe that holds all the information needed.</a:t>
            </a:r>
          </a:p>
          <a:p>
            <a:endParaRPr lang="he-IL" dirty="0"/>
          </a:p>
        </p:txBody>
      </p:sp>
      <p:sp>
        <p:nvSpPr>
          <p:cNvPr id="12" name="Freeform 36">
            <a:extLst>
              <a:ext uri="{FF2B5EF4-FFF2-40B4-BE49-F238E27FC236}">
                <a16:creationId xmlns:a16="http://schemas.microsoft.com/office/drawing/2014/main" id="{9B90FE7D-BBEA-4E9C-A593-EB019E6C6101}"/>
              </a:ext>
            </a:extLst>
          </p:cNvPr>
          <p:cNvSpPr>
            <a:spLocks noEditPoints="1"/>
          </p:cNvSpPr>
          <p:nvPr/>
        </p:nvSpPr>
        <p:spPr bwMode="auto">
          <a:xfrm rot="21381514">
            <a:off x="9868652" y="1760720"/>
            <a:ext cx="593725" cy="552450"/>
          </a:xfrm>
          <a:custGeom>
            <a:avLst/>
            <a:gdLst>
              <a:gd name="T0" fmla="*/ 251578 w 59"/>
              <a:gd name="T1" fmla="*/ 110490 h 55"/>
              <a:gd name="T2" fmla="*/ 342147 w 59"/>
              <a:gd name="T3" fmla="*/ 110490 h 55"/>
              <a:gd name="T4" fmla="*/ 342147 w 59"/>
              <a:gd name="T5" fmla="*/ 522316 h 55"/>
              <a:gd name="T6" fmla="*/ 251578 w 59"/>
              <a:gd name="T7" fmla="*/ 522316 h 55"/>
              <a:gd name="T8" fmla="*/ 251578 w 59"/>
              <a:gd name="T9" fmla="*/ 110490 h 55"/>
              <a:gd name="T10" fmla="*/ 271705 w 59"/>
              <a:gd name="T11" fmla="*/ 90401 h 55"/>
              <a:gd name="T12" fmla="*/ 181136 w 59"/>
              <a:gd name="T13" fmla="*/ 0 h 55"/>
              <a:gd name="T14" fmla="*/ 140884 w 59"/>
              <a:gd name="T15" fmla="*/ 0 h 55"/>
              <a:gd name="T16" fmla="*/ 271705 w 59"/>
              <a:gd name="T17" fmla="*/ 90401 h 55"/>
              <a:gd name="T18" fmla="*/ 251578 w 59"/>
              <a:gd name="T19" fmla="*/ 90401 h 55"/>
              <a:gd name="T20" fmla="*/ 70442 w 59"/>
              <a:gd name="T21" fmla="*/ 30134 h 55"/>
              <a:gd name="T22" fmla="*/ 90568 w 59"/>
              <a:gd name="T23" fmla="*/ 10045 h 55"/>
              <a:gd name="T24" fmla="*/ 251578 w 59"/>
              <a:gd name="T25" fmla="*/ 90401 h 55"/>
              <a:gd name="T26" fmla="*/ 322020 w 59"/>
              <a:gd name="T27" fmla="*/ 90401 h 55"/>
              <a:gd name="T28" fmla="*/ 412589 w 59"/>
              <a:gd name="T29" fmla="*/ 0 h 55"/>
              <a:gd name="T30" fmla="*/ 452841 w 59"/>
              <a:gd name="T31" fmla="*/ 0 h 55"/>
              <a:gd name="T32" fmla="*/ 322020 w 59"/>
              <a:gd name="T33" fmla="*/ 90401 h 55"/>
              <a:gd name="T34" fmla="*/ 352210 w 59"/>
              <a:gd name="T35" fmla="*/ 90401 h 55"/>
              <a:gd name="T36" fmla="*/ 533346 w 59"/>
              <a:gd name="T37" fmla="*/ 30134 h 55"/>
              <a:gd name="T38" fmla="*/ 503157 w 59"/>
              <a:gd name="T39" fmla="*/ 10045 h 55"/>
              <a:gd name="T40" fmla="*/ 352210 w 59"/>
              <a:gd name="T41" fmla="*/ 90401 h 55"/>
              <a:gd name="T42" fmla="*/ 352210 w 59"/>
              <a:gd name="T43" fmla="*/ 110490 h 55"/>
              <a:gd name="T44" fmla="*/ 352210 w 59"/>
              <a:gd name="T45" fmla="*/ 522316 h 55"/>
              <a:gd name="T46" fmla="*/ 593725 w 59"/>
              <a:gd name="T47" fmla="*/ 472094 h 55"/>
              <a:gd name="T48" fmla="*/ 593725 w 59"/>
              <a:gd name="T49" fmla="*/ 60267 h 55"/>
              <a:gd name="T50" fmla="*/ 352210 w 59"/>
              <a:gd name="T51" fmla="*/ 110490 h 55"/>
              <a:gd name="T52" fmla="*/ 231452 w 59"/>
              <a:gd name="T53" fmla="*/ 110490 h 55"/>
              <a:gd name="T54" fmla="*/ 231452 w 59"/>
              <a:gd name="T55" fmla="*/ 522316 h 55"/>
              <a:gd name="T56" fmla="*/ 0 w 59"/>
              <a:gd name="T57" fmla="*/ 472094 h 55"/>
              <a:gd name="T58" fmla="*/ 0 w 59"/>
              <a:gd name="T59" fmla="*/ 60267 h 55"/>
              <a:gd name="T60" fmla="*/ 231452 w 59"/>
              <a:gd name="T61" fmla="*/ 110490 h 5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9"/>
              <a:gd name="T94" fmla="*/ 0 h 55"/>
              <a:gd name="T95" fmla="*/ 59 w 59"/>
              <a:gd name="T96" fmla="*/ 55 h 5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9" h="55">
                <a:moveTo>
                  <a:pt x="25" y="11"/>
                </a:moveTo>
                <a:cubicBezTo>
                  <a:pt x="28" y="13"/>
                  <a:pt x="31" y="12"/>
                  <a:pt x="34" y="11"/>
                </a:cubicBezTo>
                <a:cubicBezTo>
                  <a:pt x="34" y="25"/>
                  <a:pt x="34" y="38"/>
                  <a:pt x="34" y="52"/>
                </a:cubicBezTo>
                <a:cubicBezTo>
                  <a:pt x="31" y="54"/>
                  <a:pt x="28" y="55"/>
                  <a:pt x="25" y="52"/>
                </a:cubicBezTo>
                <a:cubicBezTo>
                  <a:pt x="25" y="38"/>
                  <a:pt x="25" y="25"/>
                  <a:pt x="25" y="11"/>
                </a:cubicBezTo>
                <a:close/>
                <a:moveTo>
                  <a:pt x="27" y="9"/>
                </a:moveTo>
                <a:cubicBezTo>
                  <a:pt x="25" y="5"/>
                  <a:pt x="22" y="2"/>
                  <a:pt x="18" y="0"/>
                </a:cubicBezTo>
                <a:cubicBezTo>
                  <a:pt x="17" y="0"/>
                  <a:pt x="16" y="0"/>
                  <a:pt x="14" y="0"/>
                </a:cubicBezTo>
                <a:cubicBezTo>
                  <a:pt x="20" y="3"/>
                  <a:pt x="24" y="6"/>
                  <a:pt x="27" y="9"/>
                </a:cubicBezTo>
                <a:close/>
                <a:moveTo>
                  <a:pt x="25" y="9"/>
                </a:moveTo>
                <a:cubicBezTo>
                  <a:pt x="19" y="6"/>
                  <a:pt x="13" y="4"/>
                  <a:pt x="7" y="3"/>
                </a:cubicBezTo>
                <a:cubicBezTo>
                  <a:pt x="7" y="2"/>
                  <a:pt x="8" y="2"/>
                  <a:pt x="9" y="1"/>
                </a:cubicBezTo>
                <a:cubicBezTo>
                  <a:pt x="16" y="3"/>
                  <a:pt x="21" y="6"/>
                  <a:pt x="25" y="9"/>
                </a:cubicBezTo>
                <a:close/>
                <a:moveTo>
                  <a:pt x="32" y="9"/>
                </a:moveTo>
                <a:cubicBezTo>
                  <a:pt x="34" y="5"/>
                  <a:pt x="37" y="2"/>
                  <a:pt x="41" y="0"/>
                </a:cubicBezTo>
                <a:cubicBezTo>
                  <a:pt x="42" y="0"/>
                  <a:pt x="44" y="0"/>
                  <a:pt x="45" y="0"/>
                </a:cubicBezTo>
                <a:cubicBezTo>
                  <a:pt x="40" y="3"/>
                  <a:pt x="36" y="6"/>
                  <a:pt x="32" y="9"/>
                </a:cubicBezTo>
                <a:close/>
                <a:moveTo>
                  <a:pt x="35" y="9"/>
                </a:moveTo>
                <a:cubicBezTo>
                  <a:pt x="40" y="6"/>
                  <a:pt x="46" y="4"/>
                  <a:pt x="53" y="3"/>
                </a:cubicBezTo>
                <a:cubicBezTo>
                  <a:pt x="52" y="2"/>
                  <a:pt x="51" y="2"/>
                  <a:pt x="50" y="1"/>
                </a:cubicBezTo>
                <a:cubicBezTo>
                  <a:pt x="44" y="3"/>
                  <a:pt x="39" y="6"/>
                  <a:pt x="35" y="9"/>
                </a:cubicBezTo>
                <a:close/>
                <a:moveTo>
                  <a:pt x="35" y="11"/>
                </a:moveTo>
                <a:cubicBezTo>
                  <a:pt x="35" y="25"/>
                  <a:pt x="35" y="38"/>
                  <a:pt x="35" y="52"/>
                </a:cubicBezTo>
                <a:cubicBezTo>
                  <a:pt x="43" y="50"/>
                  <a:pt x="51" y="48"/>
                  <a:pt x="59" y="47"/>
                </a:cubicBezTo>
                <a:cubicBezTo>
                  <a:pt x="59" y="33"/>
                  <a:pt x="59" y="19"/>
                  <a:pt x="59" y="6"/>
                </a:cubicBezTo>
                <a:cubicBezTo>
                  <a:pt x="50" y="7"/>
                  <a:pt x="43" y="8"/>
                  <a:pt x="35" y="11"/>
                </a:cubicBezTo>
                <a:close/>
                <a:moveTo>
                  <a:pt x="23" y="11"/>
                </a:moveTo>
                <a:cubicBezTo>
                  <a:pt x="23" y="25"/>
                  <a:pt x="23" y="38"/>
                  <a:pt x="23" y="52"/>
                </a:cubicBezTo>
                <a:cubicBezTo>
                  <a:pt x="16" y="50"/>
                  <a:pt x="8" y="48"/>
                  <a:pt x="0" y="47"/>
                </a:cubicBezTo>
                <a:cubicBezTo>
                  <a:pt x="0" y="33"/>
                  <a:pt x="0" y="19"/>
                  <a:pt x="0" y="6"/>
                </a:cubicBezTo>
                <a:cubicBezTo>
                  <a:pt x="8" y="7"/>
                  <a:pt x="16" y="8"/>
                  <a:pt x="23" y="11"/>
                </a:cubicBezTo>
                <a:close/>
              </a:path>
            </a:pathLst>
          </a:custGeom>
          <a:solidFill>
            <a:srgbClr val="FFC000"/>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5259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a:extLst>
              <a:ext uri="{FF2B5EF4-FFF2-40B4-BE49-F238E27FC236}">
                <a16:creationId xmlns:a16="http://schemas.microsoft.com/office/drawing/2014/main" id="{A397CC15-F0D4-41A1-BCF4-228E479D9F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821" t="10536" r="11821" b="25179"/>
          <a:stretch>
            <a:fillRect/>
          </a:stretch>
        </p:blipFill>
        <p:spPr>
          <a:xfrm>
            <a:off x="-1" y="0"/>
            <a:ext cx="12192001" cy="6858000"/>
          </a:xfrm>
          <a:prstGeom prst="rect">
            <a:avLst/>
          </a:prstGeom>
        </p:spPr>
      </p:pic>
      <p:sp>
        <p:nvSpPr>
          <p:cNvPr id="5" name="MH_Number_1">
            <a:extLst>
              <a:ext uri="{FF2B5EF4-FFF2-40B4-BE49-F238E27FC236}">
                <a16:creationId xmlns:a16="http://schemas.microsoft.com/office/drawing/2014/main" id="{277E20A0-ECBD-45FA-AEDD-FB0CC17E868C}"/>
              </a:ext>
            </a:extLst>
          </p:cNvPr>
          <p:cNvSpPr/>
          <p:nvPr>
            <p:custDataLst>
              <p:tags r:id="rId1"/>
            </p:custDataLst>
          </p:nvPr>
        </p:nvSpPr>
        <p:spPr>
          <a:xfrm>
            <a:off x="2495498" y="1931420"/>
            <a:ext cx="2184856" cy="2183380"/>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5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115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MH_Entry_1">
            <a:extLst>
              <a:ext uri="{FF2B5EF4-FFF2-40B4-BE49-F238E27FC236}">
                <a16:creationId xmlns:a16="http://schemas.microsoft.com/office/drawing/2014/main" id="{666635CA-5A24-4022-BC90-704BC019F76E}"/>
              </a:ext>
            </a:extLst>
          </p:cNvPr>
          <p:cNvSpPr/>
          <p:nvPr>
            <p:custDataLst>
              <p:tags r:id="rId2"/>
            </p:custDataLst>
          </p:nvPr>
        </p:nvSpPr>
        <p:spPr>
          <a:xfrm>
            <a:off x="4680354" y="1931420"/>
            <a:ext cx="4803803" cy="2183380"/>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800" spc="200" dirty="0">
                <a:solidFill>
                  <a:schemeClr val="bg1"/>
                </a:solidFill>
                <a:latin typeface="Berlin Sans FB" panose="020E0602020502020306" pitchFamily="34" charset="0"/>
                <a:ea typeface="微软雅黑" panose="020B0503020204020204" pitchFamily="34" charset="-122"/>
              </a:rPr>
              <a:t>Data </a:t>
            </a:r>
          </a:p>
          <a:p>
            <a:pPr algn="ctr"/>
            <a:r>
              <a:rPr lang="en-US" altLang="zh-CN" sz="4800" spc="200" dirty="0">
                <a:solidFill>
                  <a:schemeClr val="bg1"/>
                </a:solidFill>
                <a:latin typeface="Berlin Sans FB" panose="020E0602020502020306" pitchFamily="34" charset="0"/>
                <a:ea typeface="微软雅黑" panose="020B0503020204020204" pitchFamily="34" charset="-122"/>
              </a:rPr>
              <a:t>Cleaning</a:t>
            </a:r>
            <a:endParaRPr lang="zh-CN" altLang="en-US" sz="4800" spc="200" dirty="0">
              <a:solidFill>
                <a:schemeClr val="bg1"/>
              </a:solidFill>
              <a:latin typeface="Berlin Sans FB" panose="020E0602020502020306" pitchFamily="34" charset="0"/>
              <a:ea typeface="微软雅黑" panose="020B0503020204020204" pitchFamily="34" charset="-122"/>
            </a:endParaRPr>
          </a:p>
        </p:txBody>
      </p:sp>
    </p:spTree>
    <p:extLst>
      <p:ext uri="{BB962C8B-B14F-4D97-AF65-F5344CB8AC3E}">
        <p14:creationId xmlns:p14="http://schemas.microsoft.com/office/powerpoint/2010/main" val="362034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תיבת טקסט 9">
            <a:extLst>
              <a:ext uri="{FF2B5EF4-FFF2-40B4-BE49-F238E27FC236}">
                <a16:creationId xmlns:a16="http://schemas.microsoft.com/office/drawing/2014/main" id="{FA1CA5B7-4946-4AF8-9502-3F8F748EDA3D}"/>
              </a:ext>
            </a:extLst>
          </p:cNvPr>
          <p:cNvSpPr txBox="1"/>
          <p:nvPr/>
        </p:nvSpPr>
        <p:spPr>
          <a:xfrm>
            <a:off x="828474" y="2450976"/>
            <a:ext cx="9198395" cy="2862322"/>
          </a:xfrm>
          <a:prstGeom prst="rect">
            <a:avLst/>
          </a:prstGeom>
          <a:noFill/>
        </p:spPr>
        <p:txBody>
          <a:bodyPr wrap="square" rtlCol="1">
            <a:spAutoFit/>
          </a:bodyPr>
          <a:lstStyle/>
          <a:p>
            <a:r>
              <a:rPr lang="en-US" dirty="0"/>
              <a:t>After Crawling we had some features (</a:t>
            </a:r>
            <a:r>
              <a:rPr lang="en-US" dirty="0" err="1"/>
              <a:t>ie</a:t>
            </a:r>
            <a:r>
              <a:rPr lang="en-US" dirty="0"/>
              <a:t> ‘Global Sales’ column) with null/NAN values so we had to delete those rows from our dataset because they were lacking the data we needed.</a:t>
            </a:r>
          </a:p>
          <a:p>
            <a:r>
              <a:rPr lang="en-US" dirty="0"/>
              <a:t>Deleted irrelevant rows of data such as :</a:t>
            </a:r>
          </a:p>
          <a:p>
            <a:pPr marL="285750" indent="-285750">
              <a:buFont typeface="Arial" panose="020B0604020202020204" pitchFamily="34" charset="0"/>
              <a:buChar char="•"/>
            </a:pPr>
            <a:r>
              <a:rPr lang="en-US" dirty="0"/>
              <a:t>Games genre rows that had no more than 10 rows of data each.</a:t>
            </a:r>
          </a:p>
          <a:p>
            <a:pPr marL="285750" indent="-285750">
              <a:buFont typeface="Arial" panose="020B0604020202020204" pitchFamily="34" charset="0"/>
              <a:buChar char="•"/>
            </a:pPr>
            <a:r>
              <a:rPr lang="en-US" dirty="0"/>
              <a:t>Release date rows with no value.</a:t>
            </a:r>
          </a:p>
          <a:p>
            <a:pPr marL="285750" indent="-285750">
              <a:buFont typeface="Arial" panose="020B0604020202020204" pitchFamily="34" charset="0"/>
              <a:buChar char="•"/>
            </a:pPr>
            <a:endParaRPr lang="en-US" dirty="0"/>
          </a:p>
          <a:p>
            <a:r>
              <a:rPr lang="en-US" dirty="0"/>
              <a:t>Replaced the values of ‘N/A’ and ‘TBD’ in our dataset to ‘None’</a:t>
            </a:r>
          </a:p>
          <a:p>
            <a:r>
              <a:rPr lang="en-US" dirty="0"/>
              <a:t>Replaced in all sales columns the value ‘null’ to ‘0’</a:t>
            </a:r>
          </a:p>
          <a:p>
            <a:r>
              <a:rPr lang="en-US" dirty="0"/>
              <a:t>Changed ‘date of release’ column to year numbers.</a:t>
            </a:r>
          </a:p>
          <a:p>
            <a:r>
              <a:rPr lang="en-US" dirty="0"/>
              <a:t>Organized structure of dataset and column names.</a:t>
            </a:r>
          </a:p>
        </p:txBody>
      </p:sp>
      <p:sp>
        <p:nvSpPr>
          <p:cNvPr id="11" name="MH_Number_1">
            <a:extLst>
              <a:ext uri="{FF2B5EF4-FFF2-40B4-BE49-F238E27FC236}">
                <a16:creationId xmlns:a16="http://schemas.microsoft.com/office/drawing/2014/main" id="{7DA25954-8B25-4DD4-8B45-B4710A0626A4}"/>
              </a:ext>
            </a:extLst>
          </p:cNvPr>
          <p:cNvSpPr/>
          <p:nvPr>
            <p:custDataLst>
              <p:tags r:id="rId1"/>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2</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12" name="MH_Entry_1">
            <a:extLst>
              <a:ext uri="{FF2B5EF4-FFF2-40B4-BE49-F238E27FC236}">
                <a16:creationId xmlns:a16="http://schemas.microsoft.com/office/drawing/2014/main" id="{BC11B3E6-450C-474F-83AB-01657F7F2FC4}"/>
              </a:ext>
            </a:extLst>
          </p:cNvPr>
          <p:cNvSpPr/>
          <p:nvPr>
            <p:custDataLst>
              <p:tags r:id="rId2"/>
            </p:custDataLst>
          </p:nvPr>
        </p:nvSpPr>
        <p:spPr>
          <a:xfrm>
            <a:off x="1216833" y="444301"/>
            <a:ext cx="3465526"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Data Cleaning</a:t>
            </a:r>
            <a:endParaRPr lang="zh-CN" altLang="en-US" sz="4000" dirty="0">
              <a:solidFill>
                <a:schemeClr val="bg1"/>
              </a:solidFill>
              <a:latin typeface="Berlin Sans FB" panose="020E0602020502020306" pitchFamily="34" charset="0"/>
              <a:ea typeface="黑体" pitchFamily="49" charset="-122"/>
            </a:endParaRPr>
          </a:p>
        </p:txBody>
      </p:sp>
      <p:sp>
        <p:nvSpPr>
          <p:cNvPr id="13" name="MH_Entry_1">
            <a:extLst>
              <a:ext uri="{FF2B5EF4-FFF2-40B4-BE49-F238E27FC236}">
                <a16:creationId xmlns:a16="http://schemas.microsoft.com/office/drawing/2014/main" id="{DAB35016-A337-47BC-B669-5DA88C22D46D}"/>
              </a:ext>
            </a:extLst>
          </p:cNvPr>
          <p:cNvSpPr/>
          <p:nvPr>
            <p:custDataLst>
              <p:tags r:id="rId3"/>
            </p:custDataLst>
          </p:nvPr>
        </p:nvSpPr>
        <p:spPr>
          <a:xfrm>
            <a:off x="0" y="1524471"/>
            <a:ext cx="5655884"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en-US" altLang="zh-CN" sz="3200" spc="200" dirty="0">
                <a:solidFill>
                  <a:schemeClr val="bg1"/>
                </a:solidFill>
                <a:latin typeface="微软雅黑" panose="020B0503020204020204" pitchFamily="34" charset="-122"/>
                <a:ea typeface="微软雅黑" panose="020B0503020204020204" pitchFamily="34" charset="-122"/>
              </a:rPr>
              <a:t>Cleaning Strategy:</a:t>
            </a:r>
            <a:endParaRPr lang="zh-CN" altLang="en-US" sz="3200" spc="200" dirty="0">
              <a:solidFill>
                <a:schemeClr val="bg1"/>
              </a:solidFill>
              <a:latin typeface="微软雅黑" panose="020B0503020204020204" pitchFamily="34" charset="-122"/>
              <a:ea typeface="微软雅黑" panose="020B0503020204020204" pitchFamily="34" charset="-122"/>
            </a:endParaRPr>
          </a:p>
        </p:txBody>
      </p:sp>
      <p:sp>
        <p:nvSpPr>
          <p:cNvPr id="14" name="KSO_Shape">
            <a:extLst>
              <a:ext uri="{FF2B5EF4-FFF2-40B4-BE49-F238E27FC236}">
                <a16:creationId xmlns:a16="http://schemas.microsoft.com/office/drawing/2014/main" id="{6F5687C0-CEA8-41DD-B735-7CE6B5D601A2}"/>
              </a:ext>
            </a:extLst>
          </p:cNvPr>
          <p:cNvSpPr/>
          <p:nvPr/>
        </p:nvSpPr>
        <p:spPr bwMode="auto">
          <a:xfrm>
            <a:off x="8786552" y="4322620"/>
            <a:ext cx="903057" cy="907572"/>
          </a:xfrm>
          <a:custGeom>
            <a:avLst/>
            <a:gdLst>
              <a:gd name="T0" fmla="*/ 2147483646 w 5438"/>
              <a:gd name="T1" fmla="*/ 0 h 5494"/>
              <a:gd name="T2" fmla="*/ 0 w 5438"/>
              <a:gd name="T3" fmla="*/ 2147483646 h 5494"/>
              <a:gd name="T4" fmla="*/ 2147483646 w 5438"/>
              <a:gd name="T5" fmla="*/ 2147483646 h 5494"/>
              <a:gd name="T6" fmla="*/ 2147483646 w 5438"/>
              <a:gd name="T7" fmla="*/ 2147483646 h 5494"/>
              <a:gd name="T8" fmla="*/ 2147483646 w 5438"/>
              <a:gd name="T9" fmla="*/ 2147483646 h 5494"/>
              <a:gd name="T10" fmla="*/ 2147483646 w 5438"/>
              <a:gd name="T11" fmla="*/ 2147483646 h 5494"/>
              <a:gd name="T12" fmla="*/ 2147483646 w 5438"/>
              <a:gd name="T13" fmla="*/ 2147483646 h 5494"/>
              <a:gd name="T14" fmla="*/ 2147483646 w 5438"/>
              <a:gd name="T15" fmla="*/ 2147483646 h 5494"/>
              <a:gd name="T16" fmla="*/ 2147483646 w 5438"/>
              <a:gd name="T17" fmla="*/ 2147483646 h 5494"/>
              <a:gd name="T18" fmla="*/ 2147483646 w 5438"/>
              <a:gd name="T19" fmla="*/ 2147483646 h 5494"/>
              <a:gd name="T20" fmla="*/ 2147483646 w 5438"/>
              <a:gd name="T21" fmla="*/ 2147483646 h 5494"/>
              <a:gd name="T22" fmla="*/ 2147483646 w 5438"/>
              <a:gd name="T23" fmla="*/ 2147483646 h 5494"/>
              <a:gd name="T24" fmla="*/ 2147483646 w 5438"/>
              <a:gd name="T25" fmla="*/ 2147483646 h 5494"/>
              <a:gd name="T26" fmla="*/ 2147483646 w 5438"/>
              <a:gd name="T27" fmla="*/ 2147483646 h 5494"/>
              <a:gd name="T28" fmla="*/ 2147483646 w 5438"/>
              <a:gd name="T29" fmla="*/ 2147483646 h 5494"/>
              <a:gd name="T30" fmla="*/ 2147483646 w 5438"/>
              <a:gd name="T31" fmla="*/ 2147483646 h 5494"/>
              <a:gd name="T32" fmla="*/ 2147483646 w 5438"/>
              <a:gd name="T33" fmla="*/ 2147483646 h 5494"/>
              <a:gd name="T34" fmla="*/ 2147483646 w 5438"/>
              <a:gd name="T35" fmla="*/ 2147483646 h 5494"/>
              <a:gd name="T36" fmla="*/ 2147483646 w 5438"/>
              <a:gd name="T37" fmla="*/ 2147483646 h 5494"/>
              <a:gd name="T38" fmla="*/ 2147483646 w 5438"/>
              <a:gd name="T39" fmla="*/ 2147483646 h 5494"/>
              <a:gd name="T40" fmla="*/ 2147483646 w 5438"/>
              <a:gd name="T41" fmla="*/ 2147483646 h 5494"/>
              <a:gd name="T42" fmla="*/ 2147483646 w 5438"/>
              <a:gd name="T43" fmla="*/ 2147483646 h 5494"/>
              <a:gd name="T44" fmla="*/ 2147483646 w 5438"/>
              <a:gd name="T45" fmla="*/ 2147483646 h 5494"/>
              <a:gd name="T46" fmla="*/ 2147483646 w 5438"/>
              <a:gd name="T47" fmla="*/ 2147483646 h 5494"/>
              <a:gd name="T48" fmla="*/ 2147483646 w 5438"/>
              <a:gd name="T49" fmla="*/ 2147483646 h 5494"/>
              <a:gd name="T50" fmla="*/ 2147483646 w 5438"/>
              <a:gd name="T51" fmla="*/ 2147483646 h 5494"/>
              <a:gd name="T52" fmla="*/ 2147483646 w 5438"/>
              <a:gd name="T53" fmla="*/ 2147483646 h 5494"/>
              <a:gd name="T54" fmla="*/ 2147483646 w 5438"/>
              <a:gd name="T55" fmla="*/ 2147483646 h 5494"/>
              <a:gd name="T56" fmla="*/ 2147483646 w 5438"/>
              <a:gd name="T57" fmla="*/ 2147483646 h 5494"/>
              <a:gd name="T58" fmla="*/ 2147483646 w 5438"/>
              <a:gd name="T59" fmla="*/ 2147483646 h 5494"/>
              <a:gd name="T60" fmla="*/ 2147483646 w 5438"/>
              <a:gd name="T61" fmla="*/ 2147483646 h 5494"/>
              <a:gd name="T62" fmla="*/ 2147483646 w 5438"/>
              <a:gd name="T63" fmla="*/ 2147483646 h 5494"/>
              <a:gd name="T64" fmla="*/ 2147483646 w 5438"/>
              <a:gd name="T65" fmla="*/ 2147483646 h 5494"/>
              <a:gd name="T66" fmla="*/ 2147483646 w 5438"/>
              <a:gd name="T67" fmla="*/ 2147483646 h 5494"/>
              <a:gd name="T68" fmla="*/ 2147483646 w 5438"/>
              <a:gd name="T69" fmla="*/ 2147483646 h 5494"/>
              <a:gd name="T70" fmla="*/ 2147483646 w 5438"/>
              <a:gd name="T71" fmla="*/ 2147483646 h 5494"/>
              <a:gd name="T72" fmla="*/ 2147483646 w 5438"/>
              <a:gd name="T73" fmla="*/ 2147483646 h 5494"/>
              <a:gd name="T74" fmla="*/ 2147483646 w 5438"/>
              <a:gd name="T75" fmla="*/ 2147483646 h 5494"/>
              <a:gd name="T76" fmla="*/ 2147483646 w 5438"/>
              <a:gd name="T77" fmla="*/ 2147483646 h 5494"/>
              <a:gd name="T78" fmla="*/ 2147483646 w 5438"/>
              <a:gd name="T79" fmla="*/ 2147483646 h 5494"/>
              <a:gd name="T80" fmla="*/ 2147483646 w 5438"/>
              <a:gd name="T81" fmla="*/ 2147483646 h 5494"/>
              <a:gd name="T82" fmla="*/ 2147483646 w 5438"/>
              <a:gd name="T83" fmla="*/ 2147483646 h 5494"/>
              <a:gd name="T84" fmla="*/ 2147483646 w 5438"/>
              <a:gd name="T85" fmla="*/ 2147483646 h 5494"/>
              <a:gd name="T86" fmla="*/ 2147483646 w 5438"/>
              <a:gd name="T87" fmla="*/ 2147483646 h 5494"/>
              <a:gd name="T88" fmla="*/ 2147483646 w 5438"/>
              <a:gd name="T89" fmla="*/ 2147483646 h 5494"/>
              <a:gd name="T90" fmla="*/ 2147483646 w 5438"/>
              <a:gd name="T91" fmla="*/ 2147483646 h 5494"/>
              <a:gd name="T92" fmla="*/ 2147483646 w 5438"/>
              <a:gd name="T93" fmla="*/ 2147483646 h 5494"/>
              <a:gd name="T94" fmla="*/ 2147483646 w 5438"/>
              <a:gd name="T95" fmla="*/ 2147483646 h 5494"/>
              <a:gd name="T96" fmla="*/ 2147483646 w 5438"/>
              <a:gd name="T97" fmla="*/ 2147483646 h 5494"/>
              <a:gd name="T98" fmla="*/ 2147483646 w 5438"/>
              <a:gd name="T99" fmla="*/ 2147483646 h 5494"/>
              <a:gd name="T100" fmla="*/ 2147483646 w 5438"/>
              <a:gd name="T101" fmla="*/ 2147483646 h 5494"/>
              <a:gd name="T102" fmla="*/ 2147483646 w 5438"/>
              <a:gd name="T103" fmla="*/ 2147483646 h 5494"/>
              <a:gd name="T104" fmla="*/ 2147483646 w 5438"/>
              <a:gd name="T105" fmla="*/ 2147483646 h 5494"/>
              <a:gd name="T106" fmla="*/ 2147483646 w 5438"/>
              <a:gd name="T107" fmla="*/ 2147483646 h 5494"/>
              <a:gd name="T108" fmla="*/ 2147483646 w 5438"/>
              <a:gd name="T109" fmla="*/ 2147483646 h 5494"/>
              <a:gd name="T110" fmla="*/ 2147483646 w 5438"/>
              <a:gd name="T111" fmla="*/ 2147483646 h 5494"/>
              <a:gd name="T112" fmla="*/ 2147483646 w 5438"/>
              <a:gd name="T113" fmla="*/ 2147483646 h 5494"/>
              <a:gd name="T114" fmla="*/ 2147483646 w 5438"/>
              <a:gd name="T115" fmla="*/ 2147483646 h 5494"/>
              <a:gd name="T116" fmla="*/ 2147483646 w 5438"/>
              <a:gd name="T117" fmla="*/ 2147483646 h 5494"/>
              <a:gd name="T118" fmla="*/ 2147483646 w 5438"/>
              <a:gd name="T119" fmla="*/ 2147483646 h 549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38" h="5494">
                <a:moveTo>
                  <a:pt x="2825" y="454"/>
                </a:moveTo>
                <a:lnTo>
                  <a:pt x="2825" y="0"/>
                </a:lnTo>
                <a:lnTo>
                  <a:pt x="2514" y="0"/>
                </a:lnTo>
                <a:lnTo>
                  <a:pt x="2514" y="454"/>
                </a:lnTo>
                <a:lnTo>
                  <a:pt x="0" y="454"/>
                </a:lnTo>
                <a:lnTo>
                  <a:pt x="0" y="1259"/>
                </a:lnTo>
                <a:lnTo>
                  <a:pt x="276" y="1259"/>
                </a:lnTo>
                <a:lnTo>
                  <a:pt x="276" y="4295"/>
                </a:lnTo>
                <a:lnTo>
                  <a:pt x="2197" y="4295"/>
                </a:lnTo>
                <a:lnTo>
                  <a:pt x="1028" y="5252"/>
                </a:lnTo>
                <a:lnTo>
                  <a:pt x="1225" y="5494"/>
                </a:lnTo>
                <a:lnTo>
                  <a:pt x="2689" y="4295"/>
                </a:lnTo>
                <a:lnTo>
                  <a:pt x="2699" y="4295"/>
                </a:lnTo>
                <a:lnTo>
                  <a:pt x="4163" y="5494"/>
                </a:lnTo>
                <a:lnTo>
                  <a:pt x="4360" y="5252"/>
                </a:lnTo>
                <a:lnTo>
                  <a:pt x="3192" y="4295"/>
                </a:lnTo>
                <a:lnTo>
                  <a:pt x="5105" y="4295"/>
                </a:lnTo>
                <a:lnTo>
                  <a:pt x="5105" y="1259"/>
                </a:lnTo>
                <a:lnTo>
                  <a:pt x="5438" y="1259"/>
                </a:lnTo>
                <a:lnTo>
                  <a:pt x="5438" y="454"/>
                </a:lnTo>
                <a:lnTo>
                  <a:pt x="2825" y="454"/>
                </a:lnTo>
                <a:close/>
                <a:moveTo>
                  <a:pt x="4793" y="3983"/>
                </a:moveTo>
                <a:lnTo>
                  <a:pt x="587" y="3983"/>
                </a:lnTo>
                <a:lnTo>
                  <a:pt x="587" y="1259"/>
                </a:lnTo>
                <a:lnTo>
                  <a:pt x="4793" y="1259"/>
                </a:lnTo>
                <a:lnTo>
                  <a:pt x="4793" y="3983"/>
                </a:lnTo>
                <a:close/>
                <a:moveTo>
                  <a:pt x="1611" y="3281"/>
                </a:moveTo>
                <a:lnTo>
                  <a:pt x="1611" y="2471"/>
                </a:lnTo>
                <a:lnTo>
                  <a:pt x="2422" y="2471"/>
                </a:lnTo>
                <a:lnTo>
                  <a:pt x="2420" y="2429"/>
                </a:lnTo>
                <a:lnTo>
                  <a:pt x="2417" y="2388"/>
                </a:lnTo>
                <a:lnTo>
                  <a:pt x="2412" y="2347"/>
                </a:lnTo>
                <a:lnTo>
                  <a:pt x="2405" y="2308"/>
                </a:lnTo>
                <a:lnTo>
                  <a:pt x="2396" y="2268"/>
                </a:lnTo>
                <a:lnTo>
                  <a:pt x="2385" y="2230"/>
                </a:lnTo>
                <a:lnTo>
                  <a:pt x="2373" y="2192"/>
                </a:lnTo>
                <a:lnTo>
                  <a:pt x="2358" y="2156"/>
                </a:lnTo>
                <a:lnTo>
                  <a:pt x="2341" y="2120"/>
                </a:lnTo>
                <a:lnTo>
                  <a:pt x="2324" y="2085"/>
                </a:lnTo>
                <a:lnTo>
                  <a:pt x="2304" y="2051"/>
                </a:lnTo>
                <a:lnTo>
                  <a:pt x="2284" y="2018"/>
                </a:lnTo>
                <a:lnTo>
                  <a:pt x="2260" y="1986"/>
                </a:lnTo>
                <a:lnTo>
                  <a:pt x="2237" y="1956"/>
                </a:lnTo>
                <a:lnTo>
                  <a:pt x="2210" y="1926"/>
                </a:lnTo>
                <a:lnTo>
                  <a:pt x="2184" y="1898"/>
                </a:lnTo>
                <a:lnTo>
                  <a:pt x="2156" y="1871"/>
                </a:lnTo>
                <a:lnTo>
                  <a:pt x="2126" y="1846"/>
                </a:lnTo>
                <a:lnTo>
                  <a:pt x="2096" y="1822"/>
                </a:lnTo>
                <a:lnTo>
                  <a:pt x="2064" y="1799"/>
                </a:lnTo>
                <a:lnTo>
                  <a:pt x="2031" y="1778"/>
                </a:lnTo>
                <a:lnTo>
                  <a:pt x="1997" y="1759"/>
                </a:lnTo>
                <a:lnTo>
                  <a:pt x="1962" y="1741"/>
                </a:lnTo>
                <a:lnTo>
                  <a:pt x="1926" y="1724"/>
                </a:lnTo>
                <a:lnTo>
                  <a:pt x="1890" y="1710"/>
                </a:lnTo>
                <a:lnTo>
                  <a:pt x="1852" y="1697"/>
                </a:lnTo>
                <a:lnTo>
                  <a:pt x="1814" y="1686"/>
                </a:lnTo>
                <a:lnTo>
                  <a:pt x="1774" y="1677"/>
                </a:lnTo>
                <a:lnTo>
                  <a:pt x="1735" y="1670"/>
                </a:lnTo>
                <a:lnTo>
                  <a:pt x="1694" y="1665"/>
                </a:lnTo>
                <a:lnTo>
                  <a:pt x="1653" y="1662"/>
                </a:lnTo>
                <a:lnTo>
                  <a:pt x="1611" y="1660"/>
                </a:lnTo>
                <a:lnTo>
                  <a:pt x="1569" y="1662"/>
                </a:lnTo>
                <a:lnTo>
                  <a:pt x="1528" y="1665"/>
                </a:lnTo>
                <a:lnTo>
                  <a:pt x="1487" y="1670"/>
                </a:lnTo>
                <a:lnTo>
                  <a:pt x="1448" y="1677"/>
                </a:lnTo>
                <a:lnTo>
                  <a:pt x="1408" y="1686"/>
                </a:lnTo>
                <a:lnTo>
                  <a:pt x="1369" y="1697"/>
                </a:lnTo>
                <a:lnTo>
                  <a:pt x="1332" y="1710"/>
                </a:lnTo>
                <a:lnTo>
                  <a:pt x="1295" y="1724"/>
                </a:lnTo>
                <a:lnTo>
                  <a:pt x="1260" y="1741"/>
                </a:lnTo>
                <a:lnTo>
                  <a:pt x="1224" y="1759"/>
                </a:lnTo>
                <a:lnTo>
                  <a:pt x="1191" y="1778"/>
                </a:lnTo>
                <a:lnTo>
                  <a:pt x="1157" y="1799"/>
                </a:lnTo>
                <a:lnTo>
                  <a:pt x="1126" y="1822"/>
                </a:lnTo>
                <a:lnTo>
                  <a:pt x="1096" y="1846"/>
                </a:lnTo>
                <a:lnTo>
                  <a:pt x="1066" y="1871"/>
                </a:lnTo>
                <a:lnTo>
                  <a:pt x="1038" y="1898"/>
                </a:lnTo>
                <a:lnTo>
                  <a:pt x="1011" y="1926"/>
                </a:lnTo>
                <a:lnTo>
                  <a:pt x="986" y="1956"/>
                </a:lnTo>
                <a:lnTo>
                  <a:pt x="962" y="1986"/>
                </a:lnTo>
                <a:lnTo>
                  <a:pt x="939" y="2018"/>
                </a:lnTo>
                <a:lnTo>
                  <a:pt x="918" y="2051"/>
                </a:lnTo>
                <a:lnTo>
                  <a:pt x="899" y="2085"/>
                </a:lnTo>
                <a:lnTo>
                  <a:pt x="881" y="2120"/>
                </a:lnTo>
                <a:lnTo>
                  <a:pt x="864" y="2156"/>
                </a:lnTo>
                <a:lnTo>
                  <a:pt x="850" y="2192"/>
                </a:lnTo>
                <a:lnTo>
                  <a:pt x="837" y="2230"/>
                </a:lnTo>
                <a:lnTo>
                  <a:pt x="826" y="2268"/>
                </a:lnTo>
                <a:lnTo>
                  <a:pt x="817" y="2308"/>
                </a:lnTo>
                <a:lnTo>
                  <a:pt x="809" y="2347"/>
                </a:lnTo>
                <a:lnTo>
                  <a:pt x="804" y="2388"/>
                </a:lnTo>
                <a:lnTo>
                  <a:pt x="801" y="2429"/>
                </a:lnTo>
                <a:lnTo>
                  <a:pt x="800" y="2471"/>
                </a:lnTo>
                <a:lnTo>
                  <a:pt x="801" y="2513"/>
                </a:lnTo>
                <a:lnTo>
                  <a:pt x="804" y="2554"/>
                </a:lnTo>
                <a:lnTo>
                  <a:pt x="809" y="2595"/>
                </a:lnTo>
                <a:lnTo>
                  <a:pt x="817" y="2634"/>
                </a:lnTo>
                <a:lnTo>
                  <a:pt x="826" y="2674"/>
                </a:lnTo>
                <a:lnTo>
                  <a:pt x="837" y="2712"/>
                </a:lnTo>
                <a:lnTo>
                  <a:pt x="850" y="2750"/>
                </a:lnTo>
                <a:lnTo>
                  <a:pt x="864" y="2786"/>
                </a:lnTo>
                <a:lnTo>
                  <a:pt x="881" y="2822"/>
                </a:lnTo>
                <a:lnTo>
                  <a:pt x="899" y="2857"/>
                </a:lnTo>
                <a:lnTo>
                  <a:pt x="918" y="2891"/>
                </a:lnTo>
                <a:lnTo>
                  <a:pt x="939" y="2924"/>
                </a:lnTo>
                <a:lnTo>
                  <a:pt x="962" y="2956"/>
                </a:lnTo>
                <a:lnTo>
                  <a:pt x="986" y="2986"/>
                </a:lnTo>
                <a:lnTo>
                  <a:pt x="1011" y="3016"/>
                </a:lnTo>
                <a:lnTo>
                  <a:pt x="1038" y="3044"/>
                </a:lnTo>
                <a:lnTo>
                  <a:pt x="1066" y="3070"/>
                </a:lnTo>
                <a:lnTo>
                  <a:pt x="1096" y="3097"/>
                </a:lnTo>
                <a:lnTo>
                  <a:pt x="1126" y="3120"/>
                </a:lnTo>
                <a:lnTo>
                  <a:pt x="1157" y="3144"/>
                </a:lnTo>
                <a:lnTo>
                  <a:pt x="1191" y="3164"/>
                </a:lnTo>
                <a:lnTo>
                  <a:pt x="1224" y="3184"/>
                </a:lnTo>
                <a:lnTo>
                  <a:pt x="1260" y="3201"/>
                </a:lnTo>
                <a:lnTo>
                  <a:pt x="1295" y="3218"/>
                </a:lnTo>
                <a:lnTo>
                  <a:pt x="1332" y="3233"/>
                </a:lnTo>
                <a:lnTo>
                  <a:pt x="1369" y="3245"/>
                </a:lnTo>
                <a:lnTo>
                  <a:pt x="1408" y="3256"/>
                </a:lnTo>
                <a:lnTo>
                  <a:pt x="1448" y="3265"/>
                </a:lnTo>
                <a:lnTo>
                  <a:pt x="1487" y="3272"/>
                </a:lnTo>
                <a:lnTo>
                  <a:pt x="1528" y="3277"/>
                </a:lnTo>
                <a:lnTo>
                  <a:pt x="1569" y="3280"/>
                </a:lnTo>
                <a:lnTo>
                  <a:pt x="1611" y="3281"/>
                </a:lnTo>
                <a:close/>
                <a:moveTo>
                  <a:pt x="1838" y="3503"/>
                </a:moveTo>
                <a:lnTo>
                  <a:pt x="1838" y="3503"/>
                </a:lnTo>
                <a:lnTo>
                  <a:pt x="1881" y="3502"/>
                </a:lnTo>
                <a:lnTo>
                  <a:pt x="1921" y="3499"/>
                </a:lnTo>
                <a:lnTo>
                  <a:pt x="1962" y="3493"/>
                </a:lnTo>
                <a:lnTo>
                  <a:pt x="2002" y="3486"/>
                </a:lnTo>
                <a:lnTo>
                  <a:pt x="2041" y="3477"/>
                </a:lnTo>
                <a:lnTo>
                  <a:pt x="2080" y="3466"/>
                </a:lnTo>
                <a:lnTo>
                  <a:pt x="2117" y="3453"/>
                </a:lnTo>
                <a:lnTo>
                  <a:pt x="2154" y="3439"/>
                </a:lnTo>
                <a:lnTo>
                  <a:pt x="2190" y="3422"/>
                </a:lnTo>
                <a:lnTo>
                  <a:pt x="2225" y="3404"/>
                </a:lnTo>
                <a:lnTo>
                  <a:pt x="2259" y="3385"/>
                </a:lnTo>
                <a:lnTo>
                  <a:pt x="2292" y="3364"/>
                </a:lnTo>
                <a:lnTo>
                  <a:pt x="2323" y="3341"/>
                </a:lnTo>
                <a:lnTo>
                  <a:pt x="2355" y="3317"/>
                </a:lnTo>
                <a:lnTo>
                  <a:pt x="2384" y="3292"/>
                </a:lnTo>
                <a:lnTo>
                  <a:pt x="2411" y="3265"/>
                </a:lnTo>
                <a:lnTo>
                  <a:pt x="2439" y="3237"/>
                </a:lnTo>
                <a:lnTo>
                  <a:pt x="2464" y="3207"/>
                </a:lnTo>
                <a:lnTo>
                  <a:pt x="2488" y="3177"/>
                </a:lnTo>
                <a:lnTo>
                  <a:pt x="2511" y="3146"/>
                </a:lnTo>
                <a:lnTo>
                  <a:pt x="2532" y="3112"/>
                </a:lnTo>
                <a:lnTo>
                  <a:pt x="2551" y="3079"/>
                </a:lnTo>
                <a:lnTo>
                  <a:pt x="2570" y="3043"/>
                </a:lnTo>
                <a:lnTo>
                  <a:pt x="2586" y="3008"/>
                </a:lnTo>
                <a:lnTo>
                  <a:pt x="2600" y="2971"/>
                </a:lnTo>
                <a:lnTo>
                  <a:pt x="2612" y="2933"/>
                </a:lnTo>
                <a:lnTo>
                  <a:pt x="2623" y="2895"/>
                </a:lnTo>
                <a:lnTo>
                  <a:pt x="2633" y="2855"/>
                </a:lnTo>
                <a:lnTo>
                  <a:pt x="2640" y="2816"/>
                </a:lnTo>
                <a:lnTo>
                  <a:pt x="2645" y="2775"/>
                </a:lnTo>
                <a:lnTo>
                  <a:pt x="2648" y="2734"/>
                </a:lnTo>
                <a:lnTo>
                  <a:pt x="2649" y="2692"/>
                </a:lnTo>
                <a:lnTo>
                  <a:pt x="1838" y="2692"/>
                </a:lnTo>
                <a:lnTo>
                  <a:pt x="1838" y="3503"/>
                </a:lnTo>
                <a:close/>
                <a:moveTo>
                  <a:pt x="4318" y="1839"/>
                </a:moveTo>
                <a:lnTo>
                  <a:pt x="3281" y="1839"/>
                </a:lnTo>
                <a:lnTo>
                  <a:pt x="3281" y="2150"/>
                </a:lnTo>
                <a:lnTo>
                  <a:pt x="4318" y="2150"/>
                </a:lnTo>
                <a:lnTo>
                  <a:pt x="4318" y="1839"/>
                </a:lnTo>
                <a:close/>
                <a:moveTo>
                  <a:pt x="4318" y="2411"/>
                </a:moveTo>
                <a:lnTo>
                  <a:pt x="3281" y="2411"/>
                </a:lnTo>
                <a:lnTo>
                  <a:pt x="3281" y="2723"/>
                </a:lnTo>
                <a:lnTo>
                  <a:pt x="4318" y="2723"/>
                </a:lnTo>
                <a:lnTo>
                  <a:pt x="4318" y="2411"/>
                </a:lnTo>
                <a:close/>
                <a:moveTo>
                  <a:pt x="4318" y="2983"/>
                </a:moveTo>
                <a:lnTo>
                  <a:pt x="3281" y="2983"/>
                </a:lnTo>
                <a:lnTo>
                  <a:pt x="3281" y="3295"/>
                </a:lnTo>
                <a:lnTo>
                  <a:pt x="4318" y="3295"/>
                </a:lnTo>
                <a:lnTo>
                  <a:pt x="4318" y="2983"/>
                </a:lnTo>
                <a:close/>
              </a:path>
            </a:pathLst>
          </a:custGeom>
          <a:solidFill>
            <a:srgbClr val="FFFFFF"/>
          </a:solidFill>
          <a:ln>
            <a:noFill/>
          </a:ln>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0884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par>
                                <p:cTn id="18" presetID="10" presetClass="entr" presetSubtype="0" fill="hold" nodeType="withEffect">
                                  <p:stCondLst>
                                    <p:cond delay="13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Entry_1">
            <a:extLst>
              <a:ext uri="{FF2B5EF4-FFF2-40B4-BE49-F238E27FC236}">
                <a16:creationId xmlns:a16="http://schemas.microsoft.com/office/drawing/2014/main" id="{55D89C1D-BF1F-474E-9857-AB7ACA1166F4}"/>
              </a:ext>
            </a:extLst>
          </p:cNvPr>
          <p:cNvSpPr/>
          <p:nvPr>
            <p:custDataLst>
              <p:tags r:id="rId1"/>
            </p:custDataLst>
          </p:nvPr>
        </p:nvSpPr>
        <p:spPr>
          <a:xfrm>
            <a:off x="221409" y="1451047"/>
            <a:ext cx="4794036" cy="11293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en-US" altLang="zh-CN" sz="3200" spc="200" dirty="0">
                <a:solidFill>
                  <a:schemeClr val="bg1"/>
                </a:solidFill>
                <a:latin typeface="微软雅黑" panose="020B0503020204020204" pitchFamily="34" charset="-122"/>
                <a:ea typeface="微软雅黑" panose="020B0503020204020204" pitchFamily="34" charset="-122"/>
              </a:rPr>
              <a:t>Cleaned Data:</a:t>
            </a:r>
            <a:endParaRPr lang="zh-CN" altLang="en-US" sz="3200" spc="200" dirty="0">
              <a:solidFill>
                <a:schemeClr val="bg1"/>
              </a:solidFill>
              <a:latin typeface="微软雅黑" panose="020B0503020204020204" pitchFamily="34" charset="-122"/>
              <a:ea typeface="微软雅黑" panose="020B0503020204020204" pitchFamily="34" charset="-122"/>
            </a:endParaRPr>
          </a:p>
        </p:txBody>
      </p:sp>
      <p:pic>
        <p:nvPicPr>
          <p:cNvPr id="6" name="תמונה 5">
            <a:extLst>
              <a:ext uri="{FF2B5EF4-FFF2-40B4-BE49-F238E27FC236}">
                <a16:creationId xmlns:a16="http://schemas.microsoft.com/office/drawing/2014/main" id="{55127023-FA6D-487C-96CD-A95D90B03E69}"/>
              </a:ext>
            </a:extLst>
          </p:cNvPr>
          <p:cNvPicPr>
            <a:picLocks noChangeAspect="1"/>
          </p:cNvPicPr>
          <p:nvPr/>
        </p:nvPicPr>
        <p:blipFill>
          <a:blip r:embed="rId5"/>
          <a:stretch>
            <a:fillRect/>
          </a:stretch>
        </p:blipFill>
        <p:spPr>
          <a:xfrm>
            <a:off x="5015445" y="1539042"/>
            <a:ext cx="6608017" cy="4874657"/>
          </a:xfrm>
          <a:prstGeom prst="rect">
            <a:avLst/>
          </a:prstGeom>
        </p:spPr>
      </p:pic>
      <p:sp>
        <p:nvSpPr>
          <p:cNvPr id="4" name="MH_Other_6">
            <a:extLst>
              <a:ext uri="{FF2B5EF4-FFF2-40B4-BE49-F238E27FC236}">
                <a16:creationId xmlns:a16="http://schemas.microsoft.com/office/drawing/2014/main" id="{C8587468-5170-436E-8953-573FFBF7DF8E}"/>
              </a:ext>
            </a:extLst>
          </p:cNvPr>
          <p:cNvSpPr>
            <a:spLocks noChangeArrowheads="1"/>
          </p:cNvSpPr>
          <p:nvPr/>
        </p:nvSpPr>
        <p:spPr bwMode="auto">
          <a:xfrm>
            <a:off x="11124698" y="5828069"/>
            <a:ext cx="831850" cy="835025"/>
          </a:xfrm>
          <a:prstGeom prst="ellipse">
            <a:avLst/>
          </a:prstGeom>
          <a:solidFill>
            <a:schemeClr val="accent3"/>
          </a:solidFill>
          <a:ln w="28575">
            <a:noFill/>
            <a:bevel/>
          </a:ln>
        </p:spPr>
        <p:txBody>
          <a:bodyPr anchor="ctr">
            <a:normAutofit fontScale="47500" lnSpcReduction="20000"/>
          </a:bodyPr>
          <a:lstStyle/>
          <a:p>
            <a:pPr algn="ctr" eaLnBrk="1" fontAlgn="auto" hangingPunct="1">
              <a:spcBef>
                <a:spcPts val="0"/>
              </a:spcBef>
              <a:spcAft>
                <a:spcPts val="0"/>
              </a:spcAft>
              <a:defRPr/>
            </a:pPr>
            <a:endParaRPr lang="zh-CN" altLang="zh-CN" sz="8000" dirty="0">
              <a:latin typeface="+mn-lt"/>
              <a:ea typeface="宋体" panose="02010600030101010101" pitchFamily="2" charset="-122"/>
              <a:sym typeface="Calibri" panose="020F0502020204030204" pitchFamily="34" charset="0"/>
            </a:endParaRPr>
          </a:p>
        </p:txBody>
      </p:sp>
      <p:sp>
        <p:nvSpPr>
          <p:cNvPr id="5" name="MH_Other_16">
            <a:extLst>
              <a:ext uri="{FF2B5EF4-FFF2-40B4-BE49-F238E27FC236}">
                <a16:creationId xmlns:a16="http://schemas.microsoft.com/office/drawing/2014/main" id="{498CE4F5-B8F3-447A-952D-C2C7A08EF310}"/>
              </a:ext>
            </a:extLst>
          </p:cNvPr>
          <p:cNvSpPr>
            <a:spLocks noChangeArrowheads="1"/>
          </p:cNvSpPr>
          <p:nvPr/>
        </p:nvSpPr>
        <p:spPr bwMode="auto">
          <a:xfrm>
            <a:off x="11364411" y="6024126"/>
            <a:ext cx="352425" cy="442912"/>
          </a:xfrm>
          <a:custGeom>
            <a:avLst/>
            <a:gdLst>
              <a:gd name="T0" fmla="*/ 7193 w 352425"/>
              <a:gd name="T1" fmla="*/ 298444 h 442913"/>
              <a:gd name="T2" fmla="*/ 176213 w 352425"/>
              <a:gd name="T3" fmla="*/ 352618 h 442913"/>
              <a:gd name="T4" fmla="*/ 345233 w 352425"/>
              <a:gd name="T5" fmla="*/ 298444 h 442913"/>
              <a:gd name="T6" fmla="*/ 352425 w 352425"/>
              <a:gd name="T7" fmla="*/ 312890 h 442913"/>
              <a:gd name="T8" fmla="*/ 352425 w 352425"/>
              <a:gd name="T9" fmla="*/ 367064 h 442913"/>
              <a:gd name="T10" fmla="*/ 176213 w 352425"/>
              <a:gd name="T11" fmla="*/ 442907 h 442913"/>
              <a:gd name="T12" fmla="*/ 0 w 352425"/>
              <a:gd name="T13" fmla="*/ 367064 h 442913"/>
              <a:gd name="T14" fmla="*/ 0 w 352425"/>
              <a:gd name="T15" fmla="*/ 312890 h 442913"/>
              <a:gd name="T16" fmla="*/ 7193 w 352425"/>
              <a:gd name="T17" fmla="*/ 298444 h 442913"/>
              <a:gd name="T18" fmla="*/ 7193 w 352425"/>
              <a:gd name="T19" fmla="*/ 184150 h 442913"/>
              <a:gd name="T20" fmla="*/ 176213 w 352425"/>
              <a:gd name="T21" fmla="*/ 243199 h 442913"/>
              <a:gd name="T22" fmla="*/ 345233 w 352425"/>
              <a:gd name="T23" fmla="*/ 184150 h 442913"/>
              <a:gd name="T24" fmla="*/ 352425 w 352425"/>
              <a:gd name="T25" fmla="*/ 202605 h 442913"/>
              <a:gd name="T26" fmla="*/ 352425 w 352425"/>
              <a:gd name="T27" fmla="*/ 257963 h 442913"/>
              <a:gd name="T28" fmla="*/ 176213 w 352425"/>
              <a:gd name="T29" fmla="*/ 331782 h 442913"/>
              <a:gd name="T30" fmla="*/ 0 w 352425"/>
              <a:gd name="T31" fmla="*/ 257963 h 442913"/>
              <a:gd name="T32" fmla="*/ 0 w 352425"/>
              <a:gd name="T33" fmla="*/ 202605 h 442913"/>
              <a:gd name="T34" fmla="*/ 7193 w 352425"/>
              <a:gd name="T35" fmla="*/ 184150 h 442913"/>
              <a:gd name="T36" fmla="*/ 7193 w 352425"/>
              <a:gd name="T37" fmla="*/ 76200 h 442913"/>
              <a:gd name="T38" fmla="*/ 176213 w 352425"/>
              <a:gd name="T39" fmla="*/ 130795 h 442913"/>
              <a:gd name="T40" fmla="*/ 345233 w 352425"/>
              <a:gd name="T41" fmla="*/ 76200 h 442913"/>
              <a:gd name="T42" fmla="*/ 352425 w 352425"/>
              <a:gd name="T43" fmla="*/ 94398 h 442913"/>
              <a:gd name="T44" fmla="*/ 352425 w 352425"/>
              <a:gd name="T45" fmla="*/ 148993 h 442913"/>
              <a:gd name="T46" fmla="*/ 176213 w 352425"/>
              <a:gd name="T47" fmla="*/ 225419 h 442913"/>
              <a:gd name="T48" fmla="*/ 0 w 352425"/>
              <a:gd name="T49" fmla="*/ 148993 h 442913"/>
              <a:gd name="T50" fmla="*/ 0 w 352425"/>
              <a:gd name="T51" fmla="*/ 94398 h 442913"/>
              <a:gd name="T52" fmla="*/ 7193 w 352425"/>
              <a:gd name="T53" fmla="*/ 76200 h 442913"/>
              <a:gd name="T54" fmla="*/ 177006 w 352425"/>
              <a:gd name="T55" fmla="*/ 0 h 442913"/>
              <a:gd name="T56" fmla="*/ 349250 w 352425"/>
              <a:gd name="T57" fmla="*/ 57944 h 442913"/>
              <a:gd name="T58" fmla="*/ 177006 w 352425"/>
              <a:gd name="T59" fmla="*/ 115888 h 442913"/>
              <a:gd name="T60" fmla="*/ 4762 w 352425"/>
              <a:gd name="T61" fmla="*/ 57944 h 442913"/>
              <a:gd name="T62" fmla="*/ 177006 w 352425"/>
              <a:gd name="T63" fmla="*/ 0 h 4429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425" h="442913">
                <a:moveTo>
                  <a:pt x="7193" y="298450"/>
                </a:moveTo>
                <a:cubicBezTo>
                  <a:pt x="25173" y="330954"/>
                  <a:pt x="93501" y="352624"/>
                  <a:pt x="176213" y="352624"/>
                </a:cubicBezTo>
                <a:cubicBezTo>
                  <a:pt x="258925" y="352624"/>
                  <a:pt x="327252" y="330954"/>
                  <a:pt x="345233" y="298450"/>
                </a:cubicBezTo>
                <a:cubicBezTo>
                  <a:pt x="348829" y="302062"/>
                  <a:pt x="352425" y="309285"/>
                  <a:pt x="352425" y="312896"/>
                </a:cubicBezTo>
                <a:cubicBezTo>
                  <a:pt x="352425" y="312896"/>
                  <a:pt x="352425" y="312896"/>
                  <a:pt x="352425" y="367070"/>
                </a:cubicBezTo>
                <a:cubicBezTo>
                  <a:pt x="352425" y="410409"/>
                  <a:pt x="273309" y="442913"/>
                  <a:pt x="176213" y="442913"/>
                </a:cubicBezTo>
                <a:cubicBezTo>
                  <a:pt x="79116" y="442913"/>
                  <a:pt x="0" y="410409"/>
                  <a:pt x="0" y="367070"/>
                </a:cubicBezTo>
                <a:cubicBezTo>
                  <a:pt x="0" y="367070"/>
                  <a:pt x="0" y="367070"/>
                  <a:pt x="0" y="312896"/>
                </a:cubicBezTo>
                <a:cubicBezTo>
                  <a:pt x="0" y="309285"/>
                  <a:pt x="3596" y="302062"/>
                  <a:pt x="7193" y="298450"/>
                </a:cubicBezTo>
                <a:close/>
                <a:moveTo>
                  <a:pt x="7193" y="184150"/>
                </a:moveTo>
                <a:cubicBezTo>
                  <a:pt x="25173" y="217369"/>
                  <a:pt x="93501" y="243205"/>
                  <a:pt x="176213" y="243205"/>
                </a:cubicBezTo>
                <a:cubicBezTo>
                  <a:pt x="258925" y="243205"/>
                  <a:pt x="327252" y="217369"/>
                  <a:pt x="345233" y="184150"/>
                </a:cubicBezTo>
                <a:cubicBezTo>
                  <a:pt x="348829" y="191532"/>
                  <a:pt x="352425" y="195223"/>
                  <a:pt x="352425" y="202605"/>
                </a:cubicBezTo>
                <a:cubicBezTo>
                  <a:pt x="352425" y="202605"/>
                  <a:pt x="352425" y="202605"/>
                  <a:pt x="352425" y="257969"/>
                </a:cubicBezTo>
                <a:cubicBezTo>
                  <a:pt x="352425" y="298570"/>
                  <a:pt x="273309" y="331788"/>
                  <a:pt x="176213" y="331788"/>
                </a:cubicBezTo>
                <a:cubicBezTo>
                  <a:pt x="79116" y="331788"/>
                  <a:pt x="0" y="298570"/>
                  <a:pt x="0" y="257969"/>
                </a:cubicBezTo>
                <a:cubicBezTo>
                  <a:pt x="0" y="257969"/>
                  <a:pt x="0" y="257969"/>
                  <a:pt x="0" y="202605"/>
                </a:cubicBezTo>
                <a:cubicBezTo>
                  <a:pt x="0" y="195223"/>
                  <a:pt x="3596" y="191532"/>
                  <a:pt x="7193" y="184150"/>
                </a:cubicBezTo>
                <a:close/>
                <a:moveTo>
                  <a:pt x="7193" y="76200"/>
                </a:moveTo>
                <a:cubicBezTo>
                  <a:pt x="10789" y="108957"/>
                  <a:pt x="86308" y="130795"/>
                  <a:pt x="176213" y="130795"/>
                </a:cubicBezTo>
                <a:cubicBezTo>
                  <a:pt x="269713" y="130795"/>
                  <a:pt x="341637" y="108957"/>
                  <a:pt x="345233" y="76200"/>
                </a:cubicBezTo>
                <a:cubicBezTo>
                  <a:pt x="348829" y="83479"/>
                  <a:pt x="352425" y="87119"/>
                  <a:pt x="352425" y="94398"/>
                </a:cubicBezTo>
                <a:cubicBezTo>
                  <a:pt x="352425" y="94398"/>
                  <a:pt x="352425" y="94398"/>
                  <a:pt x="352425" y="148993"/>
                </a:cubicBezTo>
                <a:cubicBezTo>
                  <a:pt x="352425" y="189029"/>
                  <a:pt x="273309" y="225425"/>
                  <a:pt x="176213" y="225425"/>
                </a:cubicBezTo>
                <a:cubicBezTo>
                  <a:pt x="79116" y="225425"/>
                  <a:pt x="0" y="189029"/>
                  <a:pt x="0" y="148993"/>
                </a:cubicBezTo>
                <a:cubicBezTo>
                  <a:pt x="0" y="148993"/>
                  <a:pt x="0" y="148993"/>
                  <a:pt x="0" y="94398"/>
                </a:cubicBezTo>
                <a:cubicBezTo>
                  <a:pt x="0" y="87119"/>
                  <a:pt x="3596" y="83479"/>
                  <a:pt x="7193" y="76200"/>
                </a:cubicBezTo>
                <a:close/>
                <a:moveTo>
                  <a:pt x="177006" y="0"/>
                </a:moveTo>
                <a:cubicBezTo>
                  <a:pt x="272134" y="0"/>
                  <a:pt x="349250" y="25942"/>
                  <a:pt x="349250" y="57944"/>
                </a:cubicBezTo>
                <a:cubicBezTo>
                  <a:pt x="349250" y="89946"/>
                  <a:pt x="272134" y="115888"/>
                  <a:pt x="177006" y="115888"/>
                </a:cubicBezTo>
                <a:cubicBezTo>
                  <a:pt x="81878" y="115888"/>
                  <a:pt x="4762" y="89946"/>
                  <a:pt x="4762" y="57944"/>
                </a:cubicBezTo>
                <a:cubicBezTo>
                  <a:pt x="4762" y="25942"/>
                  <a:pt x="81878" y="0"/>
                  <a:pt x="177006" y="0"/>
                </a:cubicBezTo>
                <a:close/>
              </a:path>
            </a:pathLst>
          </a:custGeom>
          <a:solidFill>
            <a:srgbClr val="FE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9" name="MH_Number_1">
            <a:extLst>
              <a:ext uri="{FF2B5EF4-FFF2-40B4-BE49-F238E27FC236}">
                <a16:creationId xmlns:a16="http://schemas.microsoft.com/office/drawing/2014/main" id="{6016A56D-3F89-409C-8F75-12888BB14E8D}"/>
              </a:ext>
            </a:extLst>
          </p:cNvPr>
          <p:cNvSpPr/>
          <p:nvPr>
            <p:custDataLst>
              <p:tags r:id="rId2"/>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2</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10" name="MH_Entry_1">
            <a:extLst>
              <a:ext uri="{FF2B5EF4-FFF2-40B4-BE49-F238E27FC236}">
                <a16:creationId xmlns:a16="http://schemas.microsoft.com/office/drawing/2014/main" id="{66E7BB6B-B6B9-4A42-9870-B3143130BFC3}"/>
              </a:ext>
            </a:extLst>
          </p:cNvPr>
          <p:cNvSpPr/>
          <p:nvPr>
            <p:custDataLst>
              <p:tags r:id="rId3"/>
            </p:custDataLst>
          </p:nvPr>
        </p:nvSpPr>
        <p:spPr>
          <a:xfrm>
            <a:off x="1216833" y="444301"/>
            <a:ext cx="3465526"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Data Cleaning</a:t>
            </a:r>
            <a:endParaRPr lang="zh-CN" altLang="en-US" sz="4000" dirty="0">
              <a:solidFill>
                <a:schemeClr val="bg1"/>
              </a:solidFill>
              <a:latin typeface="Berlin Sans FB" panose="020E0602020502020306" pitchFamily="34" charset="0"/>
              <a:ea typeface="黑体" pitchFamily="49" charset="-122"/>
            </a:endParaRPr>
          </a:p>
        </p:txBody>
      </p:sp>
      <p:pic>
        <p:nvPicPr>
          <p:cNvPr id="11" name="תמונה 10">
            <a:extLst>
              <a:ext uri="{FF2B5EF4-FFF2-40B4-BE49-F238E27FC236}">
                <a16:creationId xmlns:a16="http://schemas.microsoft.com/office/drawing/2014/main" id="{ED218ADE-DE30-43B6-866A-2AF925A0EBE9}"/>
              </a:ext>
            </a:extLst>
          </p:cNvPr>
          <p:cNvPicPr>
            <a:picLocks noChangeAspect="1"/>
          </p:cNvPicPr>
          <p:nvPr/>
        </p:nvPicPr>
        <p:blipFill>
          <a:blip r:embed="rId6"/>
          <a:stretch>
            <a:fillRect/>
          </a:stretch>
        </p:blipFill>
        <p:spPr>
          <a:xfrm>
            <a:off x="828474" y="2774731"/>
            <a:ext cx="3799233" cy="3638968"/>
          </a:xfrm>
          <a:prstGeom prst="rect">
            <a:avLst/>
          </a:prstGeom>
        </p:spPr>
      </p:pic>
    </p:spTree>
    <p:extLst>
      <p:ext uri="{BB962C8B-B14F-4D97-AF65-F5344CB8AC3E}">
        <p14:creationId xmlns:p14="http://schemas.microsoft.com/office/powerpoint/2010/main" val="6637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9" grpId="0" animBg="1"/>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heme/theme1.xml><?xml version="1.0" encoding="utf-8"?>
<a:theme xmlns:a="http://schemas.openxmlformats.org/drawingml/2006/main" name="Office 主题​​">
  <a:themeElements>
    <a:clrScheme name="科技创新">
      <a:dk1>
        <a:srgbClr val="FFFFFF"/>
      </a:dk1>
      <a:lt1>
        <a:sysClr val="window" lastClr="FFFFFF"/>
      </a:lt1>
      <a:dk2>
        <a:srgbClr val="44546A"/>
      </a:dk2>
      <a:lt2>
        <a:srgbClr val="E7E6E6"/>
      </a:lt2>
      <a:accent1>
        <a:srgbClr val="00B0F0"/>
      </a:accent1>
      <a:accent2>
        <a:srgbClr val="A6A6A6"/>
      </a:accent2>
      <a:accent3>
        <a:srgbClr val="FF7300"/>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TotalTime>
  <Words>735</Words>
  <Application>Microsoft Office PowerPoint</Application>
  <PresentationFormat>מסך רחב</PresentationFormat>
  <Paragraphs>103</Paragraphs>
  <Slides>22</Slides>
  <Notes>0</Notes>
  <HiddenSlides>0</HiddenSlides>
  <MMClips>0</MMClips>
  <ScaleCrop>false</ScaleCrop>
  <HeadingPairs>
    <vt:vector size="6" baseType="variant">
      <vt:variant>
        <vt:lpstr>גופנים בשימוש</vt:lpstr>
      </vt:variant>
      <vt:variant>
        <vt:i4>11</vt:i4>
      </vt:variant>
      <vt:variant>
        <vt:lpstr>ערכת נושא</vt:lpstr>
      </vt:variant>
      <vt:variant>
        <vt:i4>1</vt:i4>
      </vt:variant>
      <vt:variant>
        <vt:lpstr>כותרות שקופיות</vt:lpstr>
      </vt:variant>
      <vt:variant>
        <vt:i4>22</vt:i4>
      </vt:variant>
    </vt:vector>
  </HeadingPairs>
  <TitlesOfParts>
    <vt:vector size="34" baseType="lpstr">
      <vt:lpstr>等线</vt:lpstr>
      <vt:lpstr>等线 Light</vt:lpstr>
      <vt:lpstr>Microsoft YaHei</vt:lpstr>
      <vt:lpstr>Microsoft YaHei</vt:lpstr>
      <vt:lpstr>黑体</vt:lpstr>
      <vt:lpstr>宋体</vt:lpstr>
      <vt:lpstr>Arial</vt:lpstr>
      <vt:lpstr>Arial Narrow</vt:lpstr>
      <vt:lpstr>Berlin Sans FB</vt:lpstr>
      <vt:lpstr>Calibri</vt:lpstr>
      <vt:lpstr>Lucida Console</vt:lpstr>
      <vt:lpstr>Office 主题​​</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Hadar Alf</cp:lastModifiedBy>
  <cp:revision>109</cp:revision>
  <dcterms:created xsi:type="dcterms:W3CDTF">2016-10-30T07:43:00Z</dcterms:created>
  <dcterms:modified xsi:type="dcterms:W3CDTF">2022-01-22T12:37:08Z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